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5"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5296F-6E71-A9EB-C289-CA75A4133C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BBE327-080C-0020-BC9F-257B62A1C3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7DF99DE-6617-C3C1-464E-7DE357BEA7B1}"/>
              </a:ext>
            </a:extLst>
          </p:cNvPr>
          <p:cNvSpPr>
            <a:spLocks noGrp="1"/>
          </p:cNvSpPr>
          <p:nvPr>
            <p:ph type="dt" sz="half" idx="10"/>
          </p:nvPr>
        </p:nvSpPr>
        <p:spPr/>
        <p:txBody>
          <a:bodyPr/>
          <a:lstStyle/>
          <a:p>
            <a:fld id="{5C09A5E2-692D-43C7-AD9F-0B3F36D0160B}" type="datetimeFigureOut">
              <a:rPr lang="en-IN" smtClean="0"/>
              <a:t>30-10-2025</a:t>
            </a:fld>
            <a:endParaRPr lang="en-IN"/>
          </a:p>
        </p:txBody>
      </p:sp>
      <p:sp>
        <p:nvSpPr>
          <p:cNvPr id="5" name="Footer Placeholder 4">
            <a:extLst>
              <a:ext uri="{FF2B5EF4-FFF2-40B4-BE49-F238E27FC236}">
                <a16:creationId xmlns:a16="http://schemas.microsoft.com/office/drawing/2014/main" id="{C4EBEC87-DBEE-D688-5BB4-3926347A7EE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88B7DF-237C-1C87-3879-8D05265F662C}"/>
              </a:ext>
            </a:extLst>
          </p:cNvPr>
          <p:cNvSpPr>
            <a:spLocks noGrp="1"/>
          </p:cNvSpPr>
          <p:nvPr>
            <p:ph type="sldNum" sz="quarter" idx="12"/>
          </p:nvPr>
        </p:nvSpPr>
        <p:spPr/>
        <p:txBody>
          <a:bodyPr/>
          <a:lstStyle/>
          <a:p>
            <a:fld id="{04635B94-B6D2-4FE5-9716-66DF58F5C9EB}" type="slidenum">
              <a:rPr lang="en-IN" smtClean="0"/>
              <a:t>‹#›</a:t>
            </a:fld>
            <a:endParaRPr lang="en-IN"/>
          </a:p>
        </p:txBody>
      </p:sp>
    </p:spTree>
    <p:extLst>
      <p:ext uri="{BB962C8B-B14F-4D97-AF65-F5344CB8AC3E}">
        <p14:creationId xmlns:p14="http://schemas.microsoft.com/office/powerpoint/2010/main" val="96875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9F943-F2B4-88E8-8CE9-7CCEB55E1C0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CA560E5-5BCC-FC23-CD97-2904ABE68B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D1260EC-0470-8C3F-C28E-6E137225728A}"/>
              </a:ext>
            </a:extLst>
          </p:cNvPr>
          <p:cNvSpPr>
            <a:spLocks noGrp="1"/>
          </p:cNvSpPr>
          <p:nvPr>
            <p:ph type="dt" sz="half" idx="10"/>
          </p:nvPr>
        </p:nvSpPr>
        <p:spPr/>
        <p:txBody>
          <a:bodyPr/>
          <a:lstStyle/>
          <a:p>
            <a:fld id="{5C09A5E2-692D-43C7-AD9F-0B3F36D0160B}" type="datetimeFigureOut">
              <a:rPr lang="en-IN" smtClean="0"/>
              <a:t>30-10-2025</a:t>
            </a:fld>
            <a:endParaRPr lang="en-IN"/>
          </a:p>
        </p:txBody>
      </p:sp>
      <p:sp>
        <p:nvSpPr>
          <p:cNvPr id="5" name="Footer Placeholder 4">
            <a:extLst>
              <a:ext uri="{FF2B5EF4-FFF2-40B4-BE49-F238E27FC236}">
                <a16:creationId xmlns:a16="http://schemas.microsoft.com/office/drawing/2014/main" id="{F54957E7-433E-FC43-38CC-7A27EC87CF2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FFF699C-8A9C-E8A2-206B-46C4D1D39ADB}"/>
              </a:ext>
            </a:extLst>
          </p:cNvPr>
          <p:cNvSpPr>
            <a:spLocks noGrp="1"/>
          </p:cNvSpPr>
          <p:nvPr>
            <p:ph type="sldNum" sz="quarter" idx="12"/>
          </p:nvPr>
        </p:nvSpPr>
        <p:spPr/>
        <p:txBody>
          <a:bodyPr/>
          <a:lstStyle/>
          <a:p>
            <a:fld id="{04635B94-B6D2-4FE5-9716-66DF58F5C9EB}" type="slidenum">
              <a:rPr lang="en-IN" smtClean="0"/>
              <a:t>‹#›</a:t>
            </a:fld>
            <a:endParaRPr lang="en-IN"/>
          </a:p>
        </p:txBody>
      </p:sp>
    </p:spTree>
    <p:extLst>
      <p:ext uri="{BB962C8B-B14F-4D97-AF65-F5344CB8AC3E}">
        <p14:creationId xmlns:p14="http://schemas.microsoft.com/office/powerpoint/2010/main" val="2609957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718B95-9811-FFD7-1518-658B1577BF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FE2369E-B009-B4F3-97CD-6A46158BDA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FC5F86-11D1-5412-17FB-4ED9B2722908}"/>
              </a:ext>
            </a:extLst>
          </p:cNvPr>
          <p:cNvSpPr>
            <a:spLocks noGrp="1"/>
          </p:cNvSpPr>
          <p:nvPr>
            <p:ph type="dt" sz="half" idx="10"/>
          </p:nvPr>
        </p:nvSpPr>
        <p:spPr/>
        <p:txBody>
          <a:bodyPr/>
          <a:lstStyle/>
          <a:p>
            <a:fld id="{5C09A5E2-692D-43C7-AD9F-0B3F36D0160B}" type="datetimeFigureOut">
              <a:rPr lang="en-IN" smtClean="0"/>
              <a:t>30-10-2025</a:t>
            </a:fld>
            <a:endParaRPr lang="en-IN"/>
          </a:p>
        </p:txBody>
      </p:sp>
      <p:sp>
        <p:nvSpPr>
          <p:cNvPr id="5" name="Footer Placeholder 4">
            <a:extLst>
              <a:ext uri="{FF2B5EF4-FFF2-40B4-BE49-F238E27FC236}">
                <a16:creationId xmlns:a16="http://schemas.microsoft.com/office/drawing/2014/main" id="{9CD12742-527B-D1C3-B6E7-D8DE8A2EA2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904BA3-384F-B524-157E-7FF0916C2F85}"/>
              </a:ext>
            </a:extLst>
          </p:cNvPr>
          <p:cNvSpPr>
            <a:spLocks noGrp="1"/>
          </p:cNvSpPr>
          <p:nvPr>
            <p:ph type="sldNum" sz="quarter" idx="12"/>
          </p:nvPr>
        </p:nvSpPr>
        <p:spPr/>
        <p:txBody>
          <a:bodyPr/>
          <a:lstStyle/>
          <a:p>
            <a:fld id="{04635B94-B6D2-4FE5-9716-66DF58F5C9EB}" type="slidenum">
              <a:rPr lang="en-IN" smtClean="0"/>
              <a:t>‹#›</a:t>
            </a:fld>
            <a:endParaRPr lang="en-IN"/>
          </a:p>
        </p:txBody>
      </p:sp>
    </p:spTree>
    <p:extLst>
      <p:ext uri="{BB962C8B-B14F-4D97-AF65-F5344CB8AC3E}">
        <p14:creationId xmlns:p14="http://schemas.microsoft.com/office/powerpoint/2010/main" val="928389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8614-E822-6E62-8502-16E3A3AF2FF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ABDCF77-3C49-5F26-2B5B-849FFC34F1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56D317-5DDF-D82D-D982-168AA6CC0A9D}"/>
              </a:ext>
            </a:extLst>
          </p:cNvPr>
          <p:cNvSpPr>
            <a:spLocks noGrp="1"/>
          </p:cNvSpPr>
          <p:nvPr>
            <p:ph type="dt" sz="half" idx="10"/>
          </p:nvPr>
        </p:nvSpPr>
        <p:spPr/>
        <p:txBody>
          <a:bodyPr/>
          <a:lstStyle/>
          <a:p>
            <a:fld id="{5C09A5E2-692D-43C7-AD9F-0B3F36D0160B}" type="datetimeFigureOut">
              <a:rPr lang="en-IN" smtClean="0"/>
              <a:t>30-10-2025</a:t>
            </a:fld>
            <a:endParaRPr lang="en-IN"/>
          </a:p>
        </p:txBody>
      </p:sp>
      <p:sp>
        <p:nvSpPr>
          <p:cNvPr id="5" name="Footer Placeholder 4">
            <a:extLst>
              <a:ext uri="{FF2B5EF4-FFF2-40B4-BE49-F238E27FC236}">
                <a16:creationId xmlns:a16="http://schemas.microsoft.com/office/drawing/2014/main" id="{4EFFF052-9B17-45FD-4B73-9F2A601E50C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402CD8E-4206-5E51-3253-65B1F40B18EA}"/>
              </a:ext>
            </a:extLst>
          </p:cNvPr>
          <p:cNvSpPr>
            <a:spLocks noGrp="1"/>
          </p:cNvSpPr>
          <p:nvPr>
            <p:ph type="sldNum" sz="quarter" idx="12"/>
          </p:nvPr>
        </p:nvSpPr>
        <p:spPr/>
        <p:txBody>
          <a:bodyPr/>
          <a:lstStyle/>
          <a:p>
            <a:fld id="{04635B94-B6D2-4FE5-9716-66DF58F5C9EB}" type="slidenum">
              <a:rPr lang="en-IN" smtClean="0"/>
              <a:t>‹#›</a:t>
            </a:fld>
            <a:endParaRPr lang="en-IN"/>
          </a:p>
        </p:txBody>
      </p:sp>
    </p:spTree>
    <p:extLst>
      <p:ext uri="{BB962C8B-B14F-4D97-AF65-F5344CB8AC3E}">
        <p14:creationId xmlns:p14="http://schemas.microsoft.com/office/powerpoint/2010/main" val="209114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ED41F-4B6C-F5CC-F948-6C1900D19A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E208518-C5EC-3740-E79A-0D114EA6A0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4C6185-36FF-F074-5C67-AE7B9E5663A9}"/>
              </a:ext>
            </a:extLst>
          </p:cNvPr>
          <p:cNvSpPr>
            <a:spLocks noGrp="1"/>
          </p:cNvSpPr>
          <p:nvPr>
            <p:ph type="dt" sz="half" idx="10"/>
          </p:nvPr>
        </p:nvSpPr>
        <p:spPr/>
        <p:txBody>
          <a:bodyPr/>
          <a:lstStyle/>
          <a:p>
            <a:fld id="{5C09A5E2-692D-43C7-AD9F-0B3F36D0160B}" type="datetimeFigureOut">
              <a:rPr lang="en-IN" smtClean="0"/>
              <a:t>30-10-2025</a:t>
            </a:fld>
            <a:endParaRPr lang="en-IN"/>
          </a:p>
        </p:txBody>
      </p:sp>
      <p:sp>
        <p:nvSpPr>
          <p:cNvPr id="5" name="Footer Placeholder 4">
            <a:extLst>
              <a:ext uri="{FF2B5EF4-FFF2-40B4-BE49-F238E27FC236}">
                <a16:creationId xmlns:a16="http://schemas.microsoft.com/office/drawing/2014/main" id="{B4C47FD4-43CE-61D3-DD43-2C6C2FCCF79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E63DBFB-7928-503D-A291-0AD1F48A80CE}"/>
              </a:ext>
            </a:extLst>
          </p:cNvPr>
          <p:cNvSpPr>
            <a:spLocks noGrp="1"/>
          </p:cNvSpPr>
          <p:nvPr>
            <p:ph type="sldNum" sz="quarter" idx="12"/>
          </p:nvPr>
        </p:nvSpPr>
        <p:spPr/>
        <p:txBody>
          <a:bodyPr/>
          <a:lstStyle/>
          <a:p>
            <a:fld id="{04635B94-B6D2-4FE5-9716-66DF58F5C9EB}" type="slidenum">
              <a:rPr lang="en-IN" smtClean="0"/>
              <a:t>‹#›</a:t>
            </a:fld>
            <a:endParaRPr lang="en-IN"/>
          </a:p>
        </p:txBody>
      </p:sp>
    </p:spTree>
    <p:extLst>
      <p:ext uri="{BB962C8B-B14F-4D97-AF65-F5344CB8AC3E}">
        <p14:creationId xmlns:p14="http://schemas.microsoft.com/office/powerpoint/2010/main" val="2499344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29C7-FEB1-29AA-2357-1079513BA9A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C3469D-277F-DA34-AFBC-675F2BDF7B5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399D293-4E45-041D-6424-F9F1BE54D7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158D55A-FCA3-AFA3-50A4-DD2520CABE7E}"/>
              </a:ext>
            </a:extLst>
          </p:cNvPr>
          <p:cNvSpPr>
            <a:spLocks noGrp="1"/>
          </p:cNvSpPr>
          <p:nvPr>
            <p:ph type="dt" sz="half" idx="10"/>
          </p:nvPr>
        </p:nvSpPr>
        <p:spPr/>
        <p:txBody>
          <a:bodyPr/>
          <a:lstStyle/>
          <a:p>
            <a:fld id="{5C09A5E2-692D-43C7-AD9F-0B3F36D0160B}" type="datetimeFigureOut">
              <a:rPr lang="en-IN" smtClean="0"/>
              <a:t>30-10-2025</a:t>
            </a:fld>
            <a:endParaRPr lang="en-IN"/>
          </a:p>
        </p:txBody>
      </p:sp>
      <p:sp>
        <p:nvSpPr>
          <p:cNvPr id="6" name="Footer Placeholder 5">
            <a:extLst>
              <a:ext uri="{FF2B5EF4-FFF2-40B4-BE49-F238E27FC236}">
                <a16:creationId xmlns:a16="http://schemas.microsoft.com/office/drawing/2014/main" id="{5F979319-9691-EFE3-0A1E-2AFED200DA0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B9D3037-8DF9-CB52-5969-B168D683D725}"/>
              </a:ext>
            </a:extLst>
          </p:cNvPr>
          <p:cNvSpPr>
            <a:spLocks noGrp="1"/>
          </p:cNvSpPr>
          <p:nvPr>
            <p:ph type="sldNum" sz="quarter" idx="12"/>
          </p:nvPr>
        </p:nvSpPr>
        <p:spPr/>
        <p:txBody>
          <a:bodyPr/>
          <a:lstStyle/>
          <a:p>
            <a:fld id="{04635B94-B6D2-4FE5-9716-66DF58F5C9EB}" type="slidenum">
              <a:rPr lang="en-IN" smtClean="0"/>
              <a:t>‹#›</a:t>
            </a:fld>
            <a:endParaRPr lang="en-IN"/>
          </a:p>
        </p:txBody>
      </p:sp>
    </p:spTree>
    <p:extLst>
      <p:ext uri="{BB962C8B-B14F-4D97-AF65-F5344CB8AC3E}">
        <p14:creationId xmlns:p14="http://schemas.microsoft.com/office/powerpoint/2010/main" val="2622393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41127-6BC3-D1C3-7FA3-BC162A4A650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6FA7C5F-371F-E669-78B4-729859EA79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470FFD-F0A8-9095-7593-8E949CBE24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962E56-D182-FCD5-0A62-6739C5E78F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E4E492-8699-0682-51C7-EA93FFFFD2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5079722-98E5-8016-038B-BD26D54A78BF}"/>
              </a:ext>
            </a:extLst>
          </p:cNvPr>
          <p:cNvSpPr>
            <a:spLocks noGrp="1"/>
          </p:cNvSpPr>
          <p:nvPr>
            <p:ph type="dt" sz="half" idx="10"/>
          </p:nvPr>
        </p:nvSpPr>
        <p:spPr/>
        <p:txBody>
          <a:bodyPr/>
          <a:lstStyle/>
          <a:p>
            <a:fld id="{5C09A5E2-692D-43C7-AD9F-0B3F36D0160B}" type="datetimeFigureOut">
              <a:rPr lang="en-IN" smtClean="0"/>
              <a:t>30-10-2025</a:t>
            </a:fld>
            <a:endParaRPr lang="en-IN"/>
          </a:p>
        </p:txBody>
      </p:sp>
      <p:sp>
        <p:nvSpPr>
          <p:cNvPr id="8" name="Footer Placeholder 7">
            <a:extLst>
              <a:ext uri="{FF2B5EF4-FFF2-40B4-BE49-F238E27FC236}">
                <a16:creationId xmlns:a16="http://schemas.microsoft.com/office/drawing/2014/main" id="{33D07215-D5FF-64DE-BB5E-828374B7B70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E8BE734-62AC-D074-AA87-D63396D7FC21}"/>
              </a:ext>
            </a:extLst>
          </p:cNvPr>
          <p:cNvSpPr>
            <a:spLocks noGrp="1"/>
          </p:cNvSpPr>
          <p:nvPr>
            <p:ph type="sldNum" sz="quarter" idx="12"/>
          </p:nvPr>
        </p:nvSpPr>
        <p:spPr/>
        <p:txBody>
          <a:bodyPr/>
          <a:lstStyle/>
          <a:p>
            <a:fld id="{04635B94-B6D2-4FE5-9716-66DF58F5C9EB}" type="slidenum">
              <a:rPr lang="en-IN" smtClean="0"/>
              <a:t>‹#›</a:t>
            </a:fld>
            <a:endParaRPr lang="en-IN"/>
          </a:p>
        </p:txBody>
      </p:sp>
    </p:spTree>
    <p:extLst>
      <p:ext uri="{BB962C8B-B14F-4D97-AF65-F5344CB8AC3E}">
        <p14:creationId xmlns:p14="http://schemas.microsoft.com/office/powerpoint/2010/main" val="2606793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B8547-1F1E-CA8E-F839-406A12F6F9F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4D15B2B-AB09-08DC-9ECA-FD11B072804D}"/>
              </a:ext>
            </a:extLst>
          </p:cNvPr>
          <p:cNvSpPr>
            <a:spLocks noGrp="1"/>
          </p:cNvSpPr>
          <p:nvPr>
            <p:ph type="dt" sz="half" idx="10"/>
          </p:nvPr>
        </p:nvSpPr>
        <p:spPr/>
        <p:txBody>
          <a:bodyPr/>
          <a:lstStyle/>
          <a:p>
            <a:fld id="{5C09A5E2-692D-43C7-AD9F-0B3F36D0160B}" type="datetimeFigureOut">
              <a:rPr lang="en-IN" smtClean="0"/>
              <a:t>30-10-2025</a:t>
            </a:fld>
            <a:endParaRPr lang="en-IN"/>
          </a:p>
        </p:txBody>
      </p:sp>
      <p:sp>
        <p:nvSpPr>
          <p:cNvPr id="4" name="Footer Placeholder 3">
            <a:extLst>
              <a:ext uri="{FF2B5EF4-FFF2-40B4-BE49-F238E27FC236}">
                <a16:creationId xmlns:a16="http://schemas.microsoft.com/office/drawing/2014/main" id="{22474665-2546-FC07-9E4C-DC9926C54C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1724C9D-2A74-5F0A-5ED6-F459589D5425}"/>
              </a:ext>
            </a:extLst>
          </p:cNvPr>
          <p:cNvSpPr>
            <a:spLocks noGrp="1"/>
          </p:cNvSpPr>
          <p:nvPr>
            <p:ph type="sldNum" sz="quarter" idx="12"/>
          </p:nvPr>
        </p:nvSpPr>
        <p:spPr/>
        <p:txBody>
          <a:bodyPr/>
          <a:lstStyle/>
          <a:p>
            <a:fld id="{04635B94-B6D2-4FE5-9716-66DF58F5C9EB}" type="slidenum">
              <a:rPr lang="en-IN" smtClean="0"/>
              <a:t>‹#›</a:t>
            </a:fld>
            <a:endParaRPr lang="en-IN"/>
          </a:p>
        </p:txBody>
      </p:sp>
    </p:spTree>
    <p:extLst>
      <p:ext uri="{BB962C8B-B14F-4D97-AF65-F5344CB8AC3E}">
        <p14:creationId xmlns:p14="http://schemas.microsoft.com/office/powerpoint/2010/main" val="1374253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D0347A-DD39-7EC3-5004-154FB2DDC4F2}"/>
              </a:ext>
            </a:extLst>
          </p:cNvPr>
          <p:cNvSpPr>
            <a:spLocks noGrp="1"/>
          </p:cNvSpPr>
          <p:nvPr>
            <p:ph type="dt" sz="half" idx="10"/>
          </p:nvPr>
        </p:nvSpPr>
        <p:spPr/>
        <p:txBody>
          <a:bodyPr/>
          <a:lstStyle/>
          <a:p>
            <a:fld id="{5C09A5E2-692D-43C7-AD9F-0B3F36D0160B}" type="datetimeFigureOut">
              <a:rPr lang="en-IN" smtClean="0"/>
              <a:t>30-10-2025</a:t>
            </a:fld>
            <a:endParaRPr lang="en-IN"/>
          </a:p>
        </p:txBody>
      </p:sp>
      <p:sp>
        <p:nvSpPr>
          <p:cNvPr id="3" name="Footer Placeholder 2">
            <a:extLst>
              <a:ext uri="{FF2B5EF4-FFF2-40B4-BE49-F238E27FC236}">
                <a16:creationId xmlns:a16="http://schemas.microsoft.com/office/drawing/2014/main" id="{9B058D3D-A97C-5B82-420A-C29A939DBD2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A1A220E-3034-0E3B-BC96-AD18DBFD86F4}"/>
              </a:ext>
            </a:extLst>
          </p:cNvPr>
          <p:cNvSpPr>
            <a:spLocks noGrp="1"/>
          </p:cNvSpPr>
          <p:nvPr>
            <p:ph type="sldNum" sz="quarter" idx="12"/>
          </p:nvPr>
        </p:nvSpPr>
        <p:spPr/>
        <p:txBody>
          <a:bodyPr/>
          <a:lstStyle/>
          <a:p>
            <a:fld id="{04635B94-B6D2-4FE5-9716-66DF58F5C9EB}" type="slidenum">
              <a:rPr lang="en-IN" smtClean="0"/>
              <a:t>‹#›</a:t>
            </a:fld>
            <a:endParaRPr lang="en-IN"/>
          </a:p>
        </p:txBody>
      </p:sp>
    </p:spTree>
    <p:extLst>
      <p:ext uri="{BB962C8B-B14F-4D97-AF65-F5344CB8AC3E}">
        <p14:creationId xmlns:p14="http://schemas.microsoft.com/office/powerpoint/2010/main" val="2195981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A1EE-2BB7-D8EE-7F12-85D4B67D29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0E2FD69-C80A-0706-6440-681F8A30CB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8B77BA5-D231-6EB7-7DCE-31C2DE263A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50FAD0-FD5F-ABDD-0047-EEEAB0C9FC0A}"/>
              </a:ext>
            </a:extLst>
          </p:cNvPr>
          <p:cNvSpPr>
            <a:spLocks noGrp="1"/>
          </p:cNvSpPr>
          <p:nvPr>
            <p:ph type="dt" sz="half" idx="10"/>
          </p:nvPr>
        </p:nvSpPr>
        <p:spPr/>
        <p:txBody>
          <a:bodyPr/>
          <a:lstStyle/>
          <a:p>
            <a:fld id="{5C09A5E2-692D-43C7-AD9F-0B3F36D0160B}" type="datetimeFigureOut">
              <a:rPr lang="en-IN" smtClean="0"/>
              <a:t>30-10-2025</a:t>
            </a:fld>
            <a:endParaRPr lang="en-IN"/>
          </a:p>
        </p:txBody>
      </p:sp>
      <p:sp>
        <p:nvSpPr>
          <p:cNvPr id="6" name="Footer Placeholder 5">
            <a:extLst>
              <a:ext uri="{FF2B5EF4-FFF2-40B4-BE49-F238E27FC236}">
                <a16:creationId xmlns:a16="http://schemas.microsoft.com/office/drawing/2014/main" id="{1603492F-A0CE-4528-CEA7-2351DDE7FA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6B39D0-2D27-32D8-DB05-009FAD6933E7}"/>
              </a:ext>
            </a:extLst>
          </p:cNvPr>
          <p:cNvSpPr>
            <a:spLocks noGrp="1"/>
          </p:cNvSpPr>
          <p:nvPr>
            <p:ph type="sldNum" sz="quarter" idx="12"/>
          </p:nvPr>
        </p:nvSpPr>
        <p:spPr/>
        <p:txBody>
          <a:bodyPr/>
          <a:lstStyle/>
          <a:p>
            <a:fld id="{04635B94-B6D2-4FE5-9716-66DF58F5C9EB}" type="slidenum">
              <a:rPr lang="en-IN" smtClean="0"/>
              <a:t>‹#›</a:t>
            </a:fld>
            <a:endParaRPr lang="en-IN"/>
          </a:p>
        </p:txBody>
      </p:sp>
    </p:spTree>
    <p:extLst>
      <p:ext uri="{BB962C8B-B14F-4D97-AF65-F5344CB8AC3E}">
        <p14:creationId xmlns:p14="http://schemas.microsoft.com/office/powerpoint/2010/main" val="2317284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87881-3C06-B0F8-9C63-CC8BE34A05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3D1E91F-F74D-DD62-DB34-CB5F0AA0EC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DE0FB80-AE26-C4ED-D8C7-A9AF6927F4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E29E76-2A20-D71B-19E7-9FB6B2FE5272}"/>
              </a:ext>
            </a:extLst>
          </p:cNvPr>
          <p:cNvSpPr>
            <a:spLocks noGrp="1"/>
          </p:cNvSpPr>
          <p:nvPr>
            <p:ph type="dt" sz="half" idx="10"/>
          </p:nvPr>
        </p:nvSpPr>
        <p:spPr/>
        <p:txBody>
          <a:bodyPr/>
          <a:lstStyle/>
          <a:p>
            <a:fld id="{5C09A5E2-692D-43C7-AD9F-0B3F36D0160B}" type="datetimeFigureOut">
              <a:rPr lang="en-IN" smtClean="0"/>
              <a:t>30-10-2025</a:t>
            </a:fld>
            <a:endParaRPr lang="en-IN"/>
          </a:p>
        </p:txBody>
      </p:sp>
      <p:sp>
        <p:nvSpPr>
          <p:cNvPr id="6" name="Footer Placeholder 5">
            <a:extLst>
              <a:ext uri="{FF2B5EF4-FFF2-40B4-BE49-F238E27FC236}">
                <a16:creationId xmlns:a16="http://schemas.microsoft.com/office/drawing/2014/main" id="{D222A09E-C9DD-744C-3E8B-0B39ECCDDB1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B19F38-0DF7-FF87-952D-7F7D7339C16C}"/>
              </a:ext>
            </a:extLst>
          </p:cNvPr>
          <p:cNvSpPr>
            <a:spLocks noGrp="1"/>
          </p:cNvSpPr>
          <p:nvPr>
            <p:ph type="sldNum" sz="quarter" idx="12"/>
          </p:nvPr>
        </p:nvSpPr>
        <p:spPr/>
        <p:txBody>
          <a:bodyPr/>
          <a:lstStyle/>
          <a:p>
            <a:fld id="{04635B94-B6D2-4FE5-9716-66DF58F5C9EB}" type="slidenum">
              <a:rPr lang="en-IN" smtClean="0"/>
              <a:t>‹#›</a:t>
            </a:fld>
            <a:endParaRPr lang="en-IN"/>
          </a:p>
        </p:txBody>
      </p:sp>
    </p:spTree>
    <p:extLst>
      <p:ext uri="{BB962C8B-B14F-4D97-AF65-F5344CB8AC3E}">
        <p14:creationId xmlns:p14="http://schemas.microsoft.com/office/powerpoint/2010/main" val="1426997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657F2-BC27-8AEC-B412-0BEF95F166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950061F-D2EF-29CE-38F3-65BAF4BDAA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65A2A1-5BFD-F88E-9C3F-665BD88401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09A5E2-692D-43C7-AD9F-0B3F36D0160B}" type="datetimeFigureOut">
              <a:rPr lang="en-IN" smtClean="0"/>
              <a:t>30-10-2025</a:t>
            </a:fld>
            <a:endParaRPr lang="en-IN"/>
          </a:p>
        </p:txBody>
      </p:sp>
      <p:sp>
        <p:nvSpPr>
          <p:cNvPr id="5" name="Footer Placeholder 4">
            <a:extLst>
              <a:ext uri="{FF2B5EF4-FFF2-40B4-BE49-F238E27FC236}">
                <a16:creationId xmlns:a16="http://schemas.microsoft.com/office/drawing/2014/main" id="{5BBF8464-ED06-7C8B-545E-FBC3195183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23A944A-AEB6-2A32-C222-A57579E89F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635B94-B6D2-4FE5-9716-66DF58F5C9EB}" type="slidenum">
              <a:rPr lang="en-IN" smtClean="0"/>
              <a:t>‹#›</a:t>
            </a:fld>
            <a:endParaRPr lang="en-IN"/>
          </a:p>
        </p:txBody>
      </p:sp>
    </p:spTree>
    <p:extLst>
      <p:ext uri="{BB962C8B-B14F-4D97-AF65-F5344CB8AC3E}">
        <p14:creationId xmlns:p14="http://schemas.microsoft.com/office/powerpoint/2010/main" val="2807968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FA10C-DA49-50E9-2235-11F01D05FFEC}"/>
              </a:ext>
            </a:extLst>
          </p:cNvPr>
          <p:cNvSpPr>
            <a:spLocks noGrp="1"/>
          </p:cNvSpPr>
          <p:nvPr>
            <p:ph type="ctrTitle"/>
          </p:nvPr>
        </p:nvSpPr>
        <p:spPr>
          <a:xfrm>
            <a:off x="363793" y="450067"/>
            <a:ext cx="8829364" cy="2163097"/>
          </a:xfrm>
        </p:spPr>
        <p:txBody>
          <a:bodyPr>
            <a:normAutofit/>
          </a:bodyPr>
          <a:lstStyle/>
          <a:p>
            <a:r>
              <a:rPr lang="en-IN" sz="4800" dirty="0">
                <a:latin typeface="Times New Roman" panose="02020603050405020304" pitchFamily="18" charset="0"/>
                <a:ea typeface="Calibri" panose="020F0502020204030204" pitchFamily="34" charset="0"/>
                <a:cs typeface="Times New Roman" panose="02020603050405020304" pitchFamily="18" charset="0"/>
              </a:rPr>
              <a:t>Parameter Learning for Differential Equations using Physics Informed Neural Networks</a:t>
            </a:r>
          </a:p>
        </p:txBody>
      </p:sp>
      <p:sp>
        <p:nvSpPr>
          <p:cNvPr id="3" name="Subtitle 2">
            <a:extLst>
              <a:ext uri="{FF2B5EF4-FFF2-40B4-BE49-F238E27FC236}">
                <a16:creationId xmlns:a16="http://schemas.microsoft.com/office/drawing/2014/main" id="{B11B7104-C546-A675-96F8-9FCBB327FEA0}"/>
              </a:ext>
            </a:extLst>
          </p:cNvPr>
          <p:cNvSpPr>
            <a:spLocks noGrp="1"/>
          </p:cNvSpPr>
          <p:nvPr>
            <p:ph type="subTitle" idx="1"/>
          </p:nvPr>
        </p:nvSpPr>
        <p:spPr>
          <a:xfrm>
            <a:off x="9193157" y="450067"/>
            <a:ext cx="2635050" cy="2163097"/>
          </a:xfrm>
        </p:spPr>
        <p:txBody>
          <a:bodyPr>
            <a:normAutofit/>
          </a:bodyPr>
          <a:lstStyle/>
          <a:p>
            <a:r>
              <a:rPr lang="en-IN" dirty="0">
                <a:latin typeface="Calibri" panose="020F0502020204030204" pitchFamily="34" charset="0"/>
                <a:ea typeface="Calibri" panose="020F0502020204030204" pitchFamily="34" charset="0"/>
                <a:cs typeface="Calibri" panose="020F0502020204030204" pitchFamily="34" charset="0"/>
              </a:rPr>
              <a:t>Tirthankar De</a:t>
            </a:r>
          </a:p>
          <a:p>
            <a:r>
              <a:rPr lang="en-IN" dirty="0">
                <a:latin typeface="Calibri" panose="020F0502020204030204" pitchFamily="34" charset="0"/>
                <a:ea typeface="Calibri" panose="020F0502020204030204" pitchFamily="34" charset="0"/>
                <a:cs typeface="Calibri" panose="020F0502020204030204" pitchFamily="34" charset="0"/>
              </a:rPr>
              <a:t>Enrollment: 233242023</a:t>
            </a:r>
          </a:p>
          <a:p>
            <a:r>
              <a:rPr lang="en-IN" dirty="0">
                <a:latin typeface="Calibri" panose="020F0502020204030204" pitchFamily="34" charset="0"/>
                <a:ea typeface="Calibri" panose="020F0502020204030204" pitchFamily="34" charset="0"/>
                <a:cs typeface="Calibri" panose="020F0502020204030204" pitchFamily="34" charset="0"/>
              </a:rPr>
              <a:t>BS-MS Physics</a:t>
            </a:r>
          </a:p>
          <a:p>
            <a:r>
              <a:rPr lang="en-IN" dirty="0">
                <a:latin typeface="Calibri" panose="020F0502020204030204" pitchFamily="34" charset="0"/>
                <a:ea typeface="Calibri" panose="020F0502020204030204" pitchFamily="34" charset="0"/>
                <a:cs typeface="Calibri" panose="020F0502020204030204" pitchFamily="34" charset="0"/>
              </a:rPr>
              <a:t>Course: PHC-351</a:t>
            </a:r>
          </a:p>
        </p:txBody>
      </p:sp>
      <p:pic>
        <p:nvPicPr>
          <p:cNvPr id="1032" name="Picture 8">
            <a:extLst>
              <a:ext uri="{FF2B5EF4-FFF2-40B4-BE49-F238E27FC236}">
                <a16:creationId xmlns:a16="http://schemas.microsoft.com/office/drawing/2014/main" id="{5C90576E-8899-9239-5276-E7B1E4143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842" y="2795304"/>
            <a:ext cx="8446315" cy="3897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4621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7DE6-C999-FCB8-6792-5DEFE64DF936}"/>
              </a:ext>
            </a:extLst>
          </p:cNvPr>
          <p:cNvSpPr>
            <a:spLocks noGrp="1"/>
          </p:cNvSpPr>
          <p:nvPr>
            <p:ph type="title"/>
          </p:nvPr>
        </p:nvSpPr>
        <p:spPr>
          <a:xfrm>
            <a:off x="226142" y="379709"/>
            <a:ext cx="11739716" cy="686927"/>
          </a:xfrm>
        </p:spPr>
        <p:txBody>
          <a:bodyPr>
            <a:normAutofit/>
          </a:bodyPr>
          <a:lstStyle/>
          <a:p>
            <a:pPr algn="ctr"/>
            <a:r>
              <a:rPr lang="en-IN" sz="4200" dirty="0">
                <a:latin typeface="Times New Roman" panose="02020603050405020304" pitchFamily="18" charset="0"/>
                <a:cs typeface="Times New Roman" panose="02020603050405020304" pitchFamily="18" charset="0"/>
              </a:rPr>
              <a:t>Results</a:t>
            </a:r>
          </a:p>
        </p:txBody>
      </p:sp>
      <p:pic>
        <p:nvPicPr>
          <p:cNvPr id="5122" name="Picture 2">
            <a:extLst>
              <a:ext uri="{FF2B5EF4-FFF2-40B4-BE49-F238E27FC236}">
                <a16:creationId xmlns:a16="http://schemas.microsoft.com/office/drawing/2014/main" id="{7319566D-672B-5450-5FE8-9E30725B5B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138" y="1195594"/>
            <a:ext cx="5869859" cy="316777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2233F3A-6D4E-CB66-DAA4-DBD04D0C5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7" y="1195594"/>
            <a:ext cx="5869861" cy="316777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5D0812E-2676-AAC5-51E5-110A4D8CD192}"/>
                  </a:ext>
                </a:extLst>
              </p:cNvPr>
              <p:cNvSpPr txBox="1">
                <a:spLocks/>
              </p:cNvSpPr>
              <p:nvPr/>
            </p:nvSpPr>
            <p:spPr>
              <a:xfrm>
                <a:off x="226142" y="4621279"/>
                <a:ext cx="11739716" cy="18115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latin typeface="Calibri" panose="020F0502020204030204" pitchFamily="34" charset="0"/>
                    <a:ea typeface="Calibri" panose="020F0502020204030204" pitchFamily="34" charset="0"/>
                    <a:cs typeface="Calibri" panose="020F0502020204030204" pitchFamily="34" charset="0"/>
                  </a:rPr>
                  <a:t>Case 1: Linear perturbation:</a:t>
                </a:r>
              </a:p>
              <a:p>
                <a:pPr marL="0" indent="0">
                  <a:buNone/>
                </a:pPr>
                <a:r>
                  <a:rPr lang="en-IN" sz="1800" dirty="0">
                    <a:latin typeface="Calibri" panose="020F0502020204030204" pitchFamily="34" charset="0"/>
                    <a:ea typeface="Calibri" panose="020F0502020204030204" pitchFamily="34" charset="0"/>
                    <a:cs typeface="Calibri" panose="020F0502020204030204" pitchFamily="34" charset="0"/>
                  </a:rPr>
                  <a:t>The model is trained for 10 uniformly spaced values between 0.01 and 0.05, and tested for values 0.02 and 0.04.</a:t>
                </a:r>
              </a:p>
              <a:p>
                <a:pPr marL="0" indent="0">
                  <a:buNone/>
                </a:pPr>
                <a:r>
                  <a:rPr lang="en-IN" sz="1800" b="0" dirty="0">
                    <a:latin typeface="Calibri" panose="020F0502020204030204" pitchFamily="34" charset="0"/>
                    <a:ea typeface="Calibri" panose="020F0502020204030204" pitchFamily="34" charset="0"/>
                    <a:cs typeface="Calibri" panose="020F0502020204030204" pitchFamily="34" charset="0"/>
                  </a:rPr>
                  <a:t>Error m</a:t>
                </a:r>
                <a:r>
                  <a:rPr lang="en-IN" sz="1800" dirty="0">
                    <a:latin typeface="Calibri" panose="020F0502020204030204" pitchFamily="34" charset="0"/>
                    <a:ea typeface="Calibri" panose="020F0502020204030204" pitchFamily="34" charset="0"/>
                    <a:cs typeface="Calibri" panose="020F0502020204030204" pitchFamily="34" charset="0"/>
                  </a:rPr>
                  <a:t>etric used:</a:t>
                </a:r>
                <a:endParaRPr lang="en-IN" sz="1800" b="0" dirty="0">
                  <a:latin typeface="Calibri" panose="020F0502020204030204" pitchFamily="34" charset="0"/>
                  <a:ea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libri" panose="020F0502020204030204" pitchFamily="34" charset="0"/>
                          <a:cs typeface="Calibri" panose="020F0502020204030204" pitchFamily="34" charset="0"/>
                        </a:rPr>
                        <m:t>𝜖</m:t>
                      </m:r>
                      <m:r>
                        <a:rPr lang="en-IN" sz="1800" b="0" i="1" smtClean="0">
                          <a:latin typeface="Cambria Math" panose="02040503050406030204" pitchFamily="18" charset="0"/>
                          <a:ea typeface="Calibri" panose="020F0502020204030204" pitchFamily="34" charset="0"/>
                          <a:cs typeface="Calibri" panose="020F0502020204030204" pitchFamily="34" charset="0"/>
                        </a:rPr>
                        <m:t>=</m:t>
                      </m:r>
                      <m:f>
                        <m:f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fPr>
                        <m:num>
                          <m:r>
                            <a:rPr lang="en-IN" sz="1800" b="0" i="1" smtClean="0">
                              <a:latin typeface="Cambria Math" panose="02040503050406030204" pitchFamily="18" charset="0"/>
                              <a:ea typeface="Calibri" panose="020F0502020204030204" pitchFamily="34" charset="0"/>
                              <a:cs typeface="Calibri" panose="020F0502020204030204" pitchFamily="34" charset="0"/>
                            </a:rPr>
                            <m:t>2</m:t>
                          </m:r>
                          <m:sSub>
                            <m:sSub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sSubPr>
                            <m:e>
                              <m:d>
                                <m:d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dPr>
                                <m:e>
                                  <m:r>
                                    <a:rPr lang="en-IN" sz="1800" b="0" i="1" smtClean="0">
                                      <a:latin typeface="Cambria Math" panose="02040503050406030204" pitchFamily="18" charset="0"/>
                                      <a:ea typeface="Calibri" panose="020F0502020204030204" pitchFamily="34" charset="0"/>
                                      <a:cs typeface="Calibri" panose="020F0502020204030204" pitchFamily="34" charset="0"/>
                                    </a:rPr>
                                    <m:t>𝜌</m:t>
                                  </m:r>
                                  <m:r>
                                    <a:rPr lang="en-IN" sz="1800" b="0" i="1" smtClean="0">
                                      <a:latin typeface="Cambria Math" panose="02040503050406030204" pitchFamily="18" charset="0"/>
                                      <a:ea typeface="Calibri" panose="020F0502020204030204" pitchFamily="34" charset="0"/>
                                      <a:cs typeface="Calibri" panose="020F0502020204030204" pitchFamily="34" charset="0"/>
                                    </a:rPr>
                                    <m:t>, </m:t>
                                  </m:r>
                                  <m:r>
                                    <a:rPr lang="en-IN" sz="1800" b="0" i="1" smtClean="0">
                                      <a:latin typeface="Cambria Math" panose="02040503050406030204" pitchFamily="18" charset="0"/>
                                      <a:ea typeface="Calibri" panose="020F0502020204030204" pitchFamily="34" charset="0"/>
                                      <a:cs typeface="Calibri" panose="020F0502020204030204" pitchFamily="34" charset="0"/>
                                    </a:rPr>
                                    <m:t>𝐯</m:t>
                                  </m:r>
                                </m:e>
                              </m:d>
                            </m:e>
                            <m:sub>
                              <m:r>
                                <a:rPr lang="en-IN" sz="1800" b="0" i="1" smtClean="0">
                                  <a:latin typeface="Cambria Math" panose="02040503050406030204" pitchFamily="18" charset="0"/>
                                  <a:ea typeface="Calibri" panose="020F0502020204030204" pitchFamily="34" charset="0"/>
                                  <a:cs typeface="Calibri" panose="020F0502020204030204" pitchFamily="34" charset="0"/>
                                </a:rPr>
                                <m:t>𝑃𝐼𝑁𝑁</m:t>
                              </m:r>
                            </m:sub>
                          </m:sSub>
                          <m:r>
                            <a:rPr lang="en-IN" sz="1800" b="0" i="1" smtClean="0">
                              <a:latin typeface="Cambria Math" panose="02040503050406030204" pitchFamily="18" charset="0"/>
                              <a:ea typeface="Calibri" panose="020F0502020204030204" pitchFamily="34" charset="0"/>
                              <a:cs typeface="Calibri" panose="020F0502020204030204" pitchFamily="34" charset="0"/>
                            </a:rPr>
                            <m:t> − </m:t>
                          </m:r>
                          <m:sSub>
                            <m:sSub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sSubPr>
                            <m:e>
                              <m:d>
                                <m:d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dPr>
                                <m:e>
                                  <m:r>
                                    <a:rPr lang="en-IN" sz="1800" b="0" i="1" smtClean="0">
                                      <a:latin typeface="Cambria Math" panose="02040503050406030204" pitchFamily="18" charset="0"/>
                                      <a:ea typeface="Calibri" panose="020F0502020204030204" pitchFamily="34" charset="0"/>
                                      <a:cs typeface="Calibri" panose="020F0502020204030204" pitchFamily="34" charset="0"/>
                                    </a:rPr>
                                    <m:t>𝜌</m:t>
                                  </m:r>
                                  <m:r>
                                    <a:rPr lang="en-IN" sz="1800" b="0" i="1" smtClean="0">
                                      <a:latin typeface="Cambria Math" panose="02040503050406030204" pitchFamily="18" charset="0"/>
                                      <a:ea typeface="Calibri" panose="020F0502020204030204" pitchFamily="34" charset="0"/>
                                      <a:cs typeface="Calibri" panose="020F0502020204030204" pitchFamily="34" charset="0"/>
                                    </a:rPr>
                                    <m:t>, </m:t>
                                  </m:r>
                                  <m:r>
                                    <a:rPr lang="en-IN" sz="1800" b="0" i="1" smtClean="0">
                                      <a:latin typeface="Cambria Math" panose="02040503050406030204" pitchFamily="18" charset="0"/>
                                      <a:ea typeface="Calibri" panose="020F0502020204030204" pitchFamily="34" charset="0"/>
                                      <a:cs typeface="Calibri" panose="020F0502020204030204" pitchFamily="34" charset="0"/>
                                    </a:rPr>
                                    <m:t>𝐯</m:t>
                                  </m:r>
                                </m:e>
                              </m:d>
                            </m:e>
                            <m:sub>
                              <m:r>
                                <a:rPr lang="en-IN" sz="1800" b="0" i="1" smtClean="0">
                                  <a:latin typeface="Cambria Math" panose="02040503050406030204" pitchFamily="18" charset="0"/>
                                  <a:ea typeface="Calibri" panose="020F0502020204030204" pitchFamily="34" charset="0"/>
                                  <a:cs typeface="Calibri" panose="020F0502020204030204" pitchFamily="34" charset="0"/>
                                </a:rPr>
                                <m:t>𝐹𝐷</m:t>
                              </m:r>
                              <m:r>
                                <m:rPr>
                                  <m:lit/>
                                </m:rPr>
                                <a:rPr lang="en-IN" sz="1800" b="0" i="1" smtClean="0">
                                  <a:latin typeface="Cambria Math" panose="02040503050406030204" pitchFamily="18" charset="0"/>
                                  <a:ea typeface="Calibri" panose="020F0502020204030204" pitchFamily="34" charset="0"/>
                                  <a:cs typeface="Calibri" panose="020F0502020204030204" pitchFamily="34" charset="0"/>
                                </a:rPr>
                                <m:t>/</m:t>
                              </m:r>
                              <m:r>
                                <a:rPr lang="en-IN" sz="1800" b="0" i="1" smtClean="0">
                                  <a:latin typeface="Cambria Math" panose="02040503050406030204" pitchFamily="18" charset="0"/>
                                  <a:ea typeface="Calibri" panose="020F0502020204030204" pitchFamily="34" charset="0"/>
                                  <a:cs typeface="Calibri" panose="020F0502020204030204" pitchFamily="34" charset="0"/>
                                </a:rPr>
                                <m:t>𝐿𝑇</m:t>
                              </m:r>
                            </m:sub>
                          </m:sSub>
                        </m:num>
                        <m:den>
                          <m:sSub>
                            <m:sSub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sSubPr>
                            <m:e>
                              <m:d>
                                <m:d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dPr>
                                <m:e>
                                  <m:r>
                                    <a:rPr lang="en-IN" sz="1800" b="0" i="1" smtClean="0">
                                      <a:latin typeface="Cambria Math" panose="02040503050406030204" pitchFamily="18" charset="0"/>
                                      <a:ea typeface="Calibri" panose="020F0502020204030204" pitchFamily="34" charset="0"/>
                                      <a:cs typeface="Calibri" panose="020F0502020204030204" pitchFamily="34" charset="0"/>
                                    </a:rPr>
                                    <m:t>𝜌</m:t>
                                  </m:r>
                                  <m:r>
                                    <a:rPr lang="en-IN" sz="1800" b="0" i="1" smtClean="0">
                                      <a:latin typeface="Cambria Math" panose="02040503050406030204" pitchFamily="18" charset="0"/>
                                      <a:ea typeface="Calibri" panose="020F0502020204030204" pitchFamily="34" charset="0"/>
                                      <a:cs typeface="Calibri" panose="020F0502020204030204" pitchFamily="34" charset="0"/>
                                    </a:rPr>
                                    <m:t>, </m:t>
                                  </m:r>
                                  <m:r>
                                    <a:rPr lang="en-IN" sz="1800" b="0" i="1" smtClean="0">
                                      <a:latin typeface="Cambria Math" panose="02040503050406030204" pitchFamily="18" charset="0"/>
                                      <a:ea typeface="Calibri" panose="020F0502020204030204" pitchFamily="34" charset="0"/>
                                      <a:cs typeface="Calibri" panose="020F0502020204030204" pitchFamily="34" charset="0"/>
                                    </a:rPr>
                                    <m:t>𝐯</m:t>
                                  </m:r>
                                </m:e>
                              </m:d>
                            </m:e>
                            <m:sub>
                              <m:r>
                                <a:rPr lang="en-IN" sz="1800" b="0" i="1" smtClean="0">
                                  <a:latin typeface="Cambria Math" panose="02040503050406030204" pitchFamily="18" charset="0"/>
                                  <a:ea typeface="Calibri" panose="020F0502020204030204" pitchFamily="34" charset="0"/>
                                  <a:cs typeface="Calibri" panose="020F0502020204030204" pitchFamily="34" charset="0"/>
                                </a:rPr>
                                <m:t>𝑃𝐼𝑁𝑁</m:t>
                              </m:r>
                            </m:sub>
                          </m:sSub>
                          <m:r>
                            <a:rPr lang="en-IN" sz="1800" b="0" i="1" smtClean="0">
                              <a:latin typeface="Cambria Math" panose="02040503050406030204" pitchFamily="18" charset="0"/>
                              <a:ea typeface="Calibri" panose="020F0502020204030204" pitchFamily="34" charset="0"/>
                              <a:cs typeface="Calibri" panose="020F0502020204030204" pitchFamily="34" charset="0"/>
                            </a:rPr>
                            <m:t> + </m:t>
                          </m:r>
                          <m:sSub>
                            <m:sSub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sSubPr>
                            <m:e>
                              <m:d>
                                <m:d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dPr>
                                <m:e>
                                  <m:r>
                                    <a:rPr lang="en-IN" sz="1800" b="0" i="1" smtClean="0">
                                      <a:latin typeface="Cambria Math" panose="02040503050406030204" pitchFamily="18" charset="0"/>
                                      <a:ea typeface="Calibri" panose="020F0502020204030204" pitchFamily="34" charset="0"/>
                                      <a:cs typeface="Calibri" panose="020F0502020204030204" pitchFamily="34" charset="0"/>
                                    </a:rPr>
                                    <m:t>𝜌</m:t>
                                  </m:r>
                                  <m:r>
                                    <a:rPr lang="en-IN" sz="1800" b="0" i="1" smtClean="0">
                                      <a:latin typeface="Cambria Math" panose="02040503050406030204" pitchFamily="18" charset="0"/>
                                      <a:ea typeface="Calibri" panose="020F0502020204030204" pitchFamily="34" charset="0"/>
                                      <a:cs typeface="Calibri" panose="020F0502020204030204" pitchFamily="34" charset="0"/>
                                    </a:rPr>
                                    <m:t>, </m:t>
                                  </m:r>
                                  <m:r>
                                    <a:rPr lang="en-IN" sz="1800" b="0" i="1" smtClean="0">
                                      <a:latin typeface="Cambria Math" panose="02040503050406030204" pitchFamily="18" charset="0"/>
                                      <a:ea typeface="Calibri" panose="020F0502020204030204" pitchFamily="34" charset="0"/>
                                      <a:cs typeface="Calibri" panose="020F0502020204030204" pitchFamily="34" charset="0"/>
                                    </a:rPr>
                                    <m:t>𝐯</m:t>
                                  </m:r>
                                </m:e>
                              </m:d>
                            </m:e>
                            <m:sub>
                              <m:r>
                                <a:rPr lang="en-IN" sz="1800" b="0" i="1" smtClean="0">
                                  <a:latin typeface="Cambria Math" panose="02040503050406030204" pitchFamily="18" charset="0"/>
                                  <a:ea typeface="Calibri" panose="020F0502020204030204" pitchFamily="34" charset="0"/>
                                  <a:cs typeface="Calibri" panose="020F0502020204030204" pitchFamily="34" charset="0"/>
                                </a:rPr>
                                <m:t>𝐹𝐷</m:t>
                              </m:r>
                              <m:r>
                                <m:rPr>
                                  <m:lit/>
                                </m:rPr>
                                <a:rPr lang="en-IN" sz="1800" b="0" i="1" smtClean="0">
                                  <a:latin typeface="Cambria Math" panose="02040503050406030204" pitchFamily="18" charset="0"/>
                                  <a:ea typeface="Calibri" panose="020F0502020204030204" pitchFamily="34" charset="0"/>
                                  <a:cs typeface="Calibri" panose="020F0502020204030204" pitchFamily="34" charset="0"/>
                                </a:rPr>
                                <m:t>/</m:t>
                              </m:r>
                              <m:r>
                                <a:rPr lang="en-IN" sz="1800" b="0" i="1" smtClean="0">
                                  <a:latin typeface="Cambria Math" panose="02040503050406030204" pitchFamily="18" charset="0"/>
                                  <a:ea typeface="Calibri" panose="020F0502020204030204" pitchFamily="34" charset="0"/>
                                  <a:cs typeface="Calibri" panose="020F0502020204030204" pitchFamily="34" charset="0"/>
                                </a:rPr>
                                <m:t>𝐿𝑇</m:t>
                              </m:r>
                            </m:sub>
                          </m:sSub>
                        </m:den>
                      </m:f>
                    </m:oMath>
                  </m:oMathPara>
                </a14:m>
                <a:endParaRPr lang="en-IN" sz="1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 name="Content Placeholder 2">
                <a:extLst>
                  <a:ext uri="{FF2B5EF4-FFF2-40B4-BE49-F238E27FC236}">
                    <a16:creationId xmlns:a16="http://schemas.microsoft.com/office/drawing/2014/main" id="{35D0812E-2676-AAC5-51E5-110A4D8CD192}"/>
                  </a:ext>
                </a:extLst>
              </p:cNvPr>
              <p:cNvSpPr txBox="1">
                <a:spLocks noRot="1" noChangeAspect="1" noMove="1" noResize="1" noEditPoints="1" noAdjustHandles="1" noChangeArrowheads="1" noChangeShapeType="1" noTextEdit="1"/>
              </p:cNvSpPr>
              <p:nvPr/>
            </p:nvSpPr>
            <p:spPr>
              <a:xfrm>
                <a:off x="226142" y="4621279"/>
                <a:ext cx="11739716" cy="1811561"/>
              </a:xfrm>
              <a:prstGeom prst="rect">
                <a:avLst/>
              </a:prstGeom>
              <a:blipFill>
                <a:blip r:embed="rId4"/>
                <a:stretch>
                  <a:fillRect l="-415" t="-3030"/>
                </a:stretch>
              </a:blipFill>
            </p:spPr>
            <p:txBody>
              <a:bodyPr/>
              <a:lstStyle/>
              <a:p>
                <a:r>
                  <a:rPr lang="en-IN">
                    <a:noFill/>
                  </a:rPr>
                  <a:t> </a:t>
                </a:r>
              </a:p>
            </p:txBody>
          </p:sp>
        </mc:Fallback>
      </mc:AlternateContent>
    </p:spTree>
    <p:extLst>
      <p:ext uri="{BB962C8B-B14F-4D97-AF65-F5344CB8AC3E}">
        <p14:creationId xmlns:p14="http://schemas.microsoft.com/office/powerpoint/2010/main" val="27332089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2A14B0-7198-C7BF-3941-56A3FF40CAA7}"/>
              </a:ext>
            </a:extLst>
          </p:cNvPr>
          <p:cNvSpPr>
            <a:spLocks noGrp="1"/>
          </p:cNvSpPr>
          <p:nvPr>
            <p:ph type="title"/>
          </p:nvPr>
        </p:nvSpPr>
        <p:spPr>
          <a:xfrm>
            <a:off x="226142" y="379709"/>
            <a:ext cx="11739716" cy="686927"/>
          </a:xfrm>
        </p:spPr>
        <p:txBody>
          <a:bodyPr>
            <a:normAutofit/>
          </a:bodyPr>
          <a:lstStyle/>
          <a:p>
            <a:pPr algn="ctr"/>
            <a:r>
              <a:rPr lang="en-IN" sz="4200" dirty="0">
                <a:latin typeface="Times New Roman" panose="02020603050405020304" pitchFamily="18" charset="0"/>
                <a:cs typeface="Times New Roman" panose="02020603050405020304" pitchFamily="18" charset="0"/>
              </a:rPr>
              <a:t>Results (continued)</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98C6ED03-9176-A618-678E-2B1BCA6B5B9C}"/>
                  </a:ext>
                </a:extLst>
              </p:cNvPr>
              <p:cNvSpPr txBox="1">
                <a:spLocks/>
              </p:cNvSpPr>
              <p:nvPr/>
            </p:nvSpPr>
            <p:spPr>
              <a:xfrm>
                <a:off x="226142" y="4621279"/>
                <a:ext cx="11739716" cy="18115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latin typeface="Calibri" panose="020F0502020204030204" pitchFamily="34" charset="0"/>
                    <a:ea typeface="Calibri" panose="020F0502020204030204" pitchFamily="34" charset="0"/>
                    <a:cs typeface="Calibri" panose="020F0502020204030204" pitchFamily="34" charset="0"/>
                  </a:rPr>
                  <a:t>Case 1: Nonlinear perturbation:</a:t>
                </a:r>
              </a:p>
              <a:p>
                <a:pPr marL="0" indent="0">
                  <a:buNone/>
                </a:pPr>
                <a:r>
                  <a:rPr lang="en-IN" sz="1800" dirty="0">
                    <a:latin typeface="Calibri" panose="020F0502020204030204" pitchFamily="34" charset="0"/>
                    <a:ea typeface="Calibri" panose="020F0502020204030204" pitchFamily="34" charset="0"/>
                    <a:cs typeface="Calibri" panose="020F0502020204030204" pitchFamily="34" charset="0"/>
                  </a:rPr>
                  <a:t>The model is trained for 10 uniformly spaced values between 0.1 and 0.5, and tested for values 0.2 and 0.4.</a:t>
                </a:r>
              </a:p>
              <a:p>
                <a:pPr marL="0" indent="0">
                  <a:buNone/>
                </a:pPr>
                <a:r>
                  <a:rPr lang="en-IN" sz="1800" b="0" dirty="0">
                    <a:latin typeface="Calibri" panose="020F0502020204030204" pitchFamily="34" charset="0"/>
                    <a:ea typeface="Calibri" panose="020F0502020204030204" pitchFamily="34" charset="0"/>
                    <a:cs typeface="Calibri" panose="020F0502020204030204" pitchFamily="34" charset="0"/>
                  </a:rPr>
                  <a:t>Error m</a:t>
                </a:r>
                <a:r>
                  <a:rPr lang="en-IN" sz="1800" dirty="0">
                    <a:latin typeface="Calibri" panose="020F0502020204030204" pitchFamily="34" charset="0"/>
                    <a:ea typeface="Calibri" panose="020F0502020204030204" pitchFamily="34" charset="0"/>
                    <a:cs typeface="Calibri" panose="020F0502020204030204" pitchFamily="34" charset="0"/>
                  </a:rPr>
                  <a:t>etric used:</a:t>
                </a:r>
                <a:endParaRPr lang="en-IN" sz="1800" b="0" dirty="0">
                  <a:latin typeface="Calibri" panose="020F0502020204030204" pitchFamily="34" charset="0"/>
                  <a:ea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ea typeface="Calibri" panose="020F0502020204030204" pitchFamily="34" charset="0"/>
                          <a:cs typeface="Calibri" panose="020F0502020204030204" pitchFamily="34" charset="0"/>
                        </a:rPr>
                        <m:t>𝜖</m:t>
                      </m:r>
                      <m:r>
                        <a:rPr lang="en-IN" sz="1800" b="0" i="1" smtClean="0">
                          <a:latin typeface="Cambria Math" panose="02040503050406030204" pitchFamily="18" charset="0"/>
                          <a:ea typeface="Calibri" panose="020F0502020204030204" pitchFamily="34" charset="0"/>
                          <a:cs typeface="Calibri" panose="020F0502020204030204" pitchFamily="34" charset="0"/>
                        </a:rPr>
                        <m:t>=</m:t>
                      </m:r>
                      <m:f>
                        <m:f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fPr>
                        <m:num>
                          <m:r>
                            <a:rPr lang="en-IN" sz="1800" b="0" i="1" smtClean="0">
                              <a:latin typeface="Cambria Math" panose="02040503050406030204" pitchFamily="18" charset="0"/>
                              <a:ea typeface="Calibri" panose="020F0502020204030204" pitchFamily="34" charset="0"/>
                              <a:cs typeface="Calibri" panose="020F0502020204030204" pitchFamily="34" charset="0"/>
                            </a:rPr>
                            <m:t>2</m:t>
                          </m:r>
                          <m:sSub>
                            <m:sSub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sSubPr>
                            <m:e>
                              <m:d>
                                <m:d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dPr>
                                <m:e>
                                  <m:r>
                                    <a:rPr lang="en-IN" sz="1800" b="0" i="1" smtClean="0">
                                      <a:latin typeface="Cambria Math" panose="02040503050406030204" pitchFamily="18" charset="0"/>
                                      <a:ea typeface="Calibri" panose="020F0502020204030204" pitchFamily="34" charset="0"/>
                                      <a:cs typeface="Calibri" panose="020F0502020204030204" pitchFamily="34" charset="0"/>
                                    </a:rPr>
                                    <m:t>𝜌</m:t>
                                  </m:r>
                                  <m:r>
                                    <a:rPr lang="en-IN" sz="1800" b="0" i="1" smtClean="0">
                                      <a:latin typeface="Cambria Math" panose="02040503050406030204" pitchFamily="18" charset="0"/>
                                      <a:ea typeface="Calibri" panose="020F0502020204030204" pitchFamily="34" charset="0"/>
                                      <a:cs typeface="Calibri" panose="020F0502020204030204" pitchFamily="34" charset="0"/>
                                    </a:rPr>
                                    <m:t>, </m:t>
                                  </m:r>
                                  <m:r>
                                    <a:rPr lang="en-IN" sz="1800" b="0" i="1" smtClean="0">
                                      <a:latin typeface="Cambria Math" panose="02040503050406030204" pitchFamily="18" charset="0"/>
                                      <a:ea typeface="Calibri" panose="020F0502020204030204" pitchFamily="34" charset="0"/>
                                      <a:cs typeface="Calibri" panose="020F0502020204030204" pitchFamily="34" charset="0"/>
                                    </a:rPr>
                                    <m:t>𝐯</m:t>
                                  </m:r>
                                </m:e>
                              </m:d>
                            </m:e>
                            <m:sub>
                              <m:r>
                                <a:rPr lang="en-IN" sz="1800" b="0" i="1" smtClean="0">
                                  <a:latin typeface="Cambria Math" panose="02040503050406030204" pitchFamily="18" charset="0"/>
                                  <a:ea typeface="Calibri" panose="020F0502020204030204" pitchFamily="34" charset="0"/>
                                  <a:cs typeface="Calibri" panose="020F0502020204030204" pitchFamily="34" charset="0"/>
                                </a:rPr>
                                <m:t>𝑃𝐼𝑁𝑁</m:t>
                              </m:r>
                            </m:sub>
                          </m:sSub>
                          <m:r>
                            <a:rPr lang="en-IN" sz="1800" b="0" i="1" smtClean="0">
                              <a:latin typeface="Cambria Math" panose="02040503050406030204" pitchFamily="18" charset="0"/>
                              <a:ea typeface="Calibri" panose="020F0502020204030204" pitchFamily="34" charset="0"/>
                              <a:cs typeface="Calibri" panose="020F0502020204030204" pitchFamily="34" charset="0"/>
                            </a:rPr>
                            <m:t> − </m:t>
                          </m:r>
                          <m:sSub>
                            <m:sSub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sSubPr>
                            <m:e>
                              <m:d>
                                <m:d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dPr>
                                <m:e>
                                  <m:r>
                                    <a:rPr lang="en-IN" sz="1800" b="0" i="1" smtClean="0">
                                      <a:latin typeface="Cambria Math" panose="02040503050406030204" pitchFamily="18" charset="0"/>
                                      <a:ea typeface="Calibri" panose="020F0502020204030204" pitchFamily="34" charset="0"/>
                                      <a:cs typeface="Calibri" panose="020F0502020204030204" pitchFamily="34" charset="0"/>
                                    </a:rPr>
                                    <m:t>𝜌</m:t>
                                  </m:r>
                                  <m:r>
                                    <a:rPr lang="en-IN" sz="1800" b="0" i="1" smtClean="0">
                                      <a:latin typeface="Cambria Math" panose="02040503050406030204" pitchFamily="18" charset="0"/>
                                      <a:ea typeface="Calibri" panose="020F0502020204030204" pitchFamily="34" charset="0"/>
                                      <a:cs typeface="Calibri" panose="020F0502020204030204" pitchFamily="34" charset="0"/>
                                    </a:rPr>
                                    <m:t>, </m:t>
                                  </m:r>
                                  <m:r>
                                    <a:rPr lang="en-IN" sz="1800" b="0" i="1" smtClean="0">
                                      <a:latin typeface="Cambria Math" panose="02040503050406030204" pitchFamily="18" charset="0"/>
                                      <a:ea typeface="Calibri" panose="020F0502020204030204" pitchFamily="34" charset="0"/>
                                      <a:cs typeface="Calibri" panose="020F0502020204030204" pitchFamily="34" charset="0"/>
                                    </a:rPr>
                                    <m:t>𝐯</m:t>
                                  </m:r>
                                </m:e>
                              </m:d>
                            </m:e>
                            <m:sub>
                              <m:r>
                                <a:rPr lang="en-IN" sz="1800" b="0" i="1" smtClean="0">
                                  <a:latin typeface="Cambria Math" panose="02040503050406030204" pitchFamily="18" charset="0"/>
                                  <a:ea typeface="Calibri" panose="020F0502020204030204" pitchFamily="34" charset="0"/>
                                  <a:cs typeface="Calibri" panose="020F0502020204030204" pitchFamily="34" charset="0"/>
                                </a:rPr>
                                <m:t>𝐹𝐷</m:t>
                              </m:r>
                              <m:r>
                                <m:rPr>
                                  <m:lit/>
                                </m:rPr>
                                <a:rPr lang="en-IN" sz="1800" b="0" i="1" smtClean="0">
                                  <a:latin typeface="Cambria Math" panose="02040503050406030204" pitchFamily="18" charset="0"/>
                                  <a:ea typeface="Calibri" panose="020F0502020204030204" pitchFamily="34" charset="0"/>
                                  <a:cs typeface="Calibri" panose="020F0502020204030204" pitchFamily="34" charset="0"/>
                                </a:rPr>
                                <m:t>/</m:t>
                              </m:r>
                              <m:r>
                                <a:rPr lang="en-IN" sz="1800" b="0" i="1" smtClean="0">
                                  <a:latin typeface="Cambria Math" panose="02040503050406030204" pitchFamily="18" charset="0"/>
                                  <a:ea typeface="Calibri" panose="020F0502020204030204" pitchFamily="34" charset="0"/>
                                  <a:cs typeface="Calibri" panose="020F0502020204030204" pitchFamily="34" charset="0"/>
                                </a:rPr>
                                <m:t>𝐿𝑇</m:t>
                              </m:r>
                            </m:sub>
                          </m:sSub>
                        </m:num>
                        <m:den>
                          <m:sSub>
                            <m:sSub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sSubPr>
                            <m:e>
                              <m:d>
                                <m:d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dPr>
                                <m:e>
                                  <m:r>
                                    <a:rPr lang="en-IN" sz="1800" b="0" i="1" smtClean="0">
                                      <a:latin typeface="Cambria Math" panose="02040503050406030204" pitchFamily="18" charset="0"/>
                                      <a:ea typeface="Calibri" panose="020F0502020204030204" pitchFamily="34" charset="0"/>
                                      <a:cs typeface="Calibri" panose="020F0502020204030204" pitchFamily="34" charset="0"/>
                                    </a:rPr>
                                    <m:t>𝜌</m:t>
                                  </m:r>
                                  <m:r>
                                    <a:rPr lang="en-IN" sz="1800" b="0" i="1" smtClean="0">
                                      <a:latin typeface="Cambria Math" panose="02040503050406030204" pitchFamily="18" charset="0"/>
                                      <a:ea typeface="Calibri" panose="020F0502020204030204" pitchFamily="34" charset="0"/>
                                      <a:cs typeface="Calibri" panose="020F0502020204030204" pitchFamily="34" charset="0"/>
                                    </a:rPr>
                                    <m:t>, </m:t>
                                  </m:r>
                                  <m:r>
                                    <a:rPr lang="en-IN" sz="1800" b="0" i="1" smtClean="0">
                                      <a:latin typeface="Cambria Math" panose="02040503050406030204" pitchFamily="18" charset="0"/>
                                      <a:ea typeface="Calibri" panose="020F0502020204030204" pitchFamily="34" charset="0"/>
                                      <a:cs typeface="Calibri" panose="020F0502020204030204" pitchFamily="34" charset="0"/>
                                    </a:rPr>
                                    <m:t>𝐯</m:t>
                                  </m:r>
                                </m:e>
                              </m:d>
                            </m:e>
                            <m:sub>
                              <m:r>
                                <a:rPr lang="en-IN" sz="1800" b="0" i="1" smtClean="0">
                                  <a:latin typeface="Cambria Math" panose="02040503050406030204" pitchFamily="18" charset="0"/>
                                  <a:ea typeface="Calibri" panose="020F0502020204030204" pitchFamily="34" charset="0"/>
                                  <a:cs typeface="Calibri" panose="020F0502020204030204" pitchFamily="34" charset="0"/>
                                </a:rPr>
                                <m:t>𝑃𝐼𝑁𝑁</m:t>
                              </m:r>
                            </m:sub>
                          </m:sSub>
                          <m:r>
                            <a:rPr lang="en-IN" sz="1800" b="0" i="1" smtClean="0">
                              <a:latin typeface="Cambria Math" panose="02040503050406030204" pitchFamily="18" charset="0"/>
                              <a:ea typeface="Calibri" panose="020F0502020204030204" pitchFamily="34" charset="0"/>
                              <a:cs typeface="Calibri" panose="020F0502020204030204" pitchFamily="34" charset="0"/>
                            </a:rPr>
                            <m:t> + </m:t>
                          </m:r>
                          <m:sSub>
                            <m:sSub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sSubPr>
                            <m:e>
                              <m:d>
                                <m:dPr>
                                  <m:ctrlPr>
                                    <a:rPr lang="en-IN" sz="1800" b="0" i="1" smtClean="0">
                                      <a:latin typeface="Cambria Math" panose="02040503050406030204" pitchFamily="18" charset="0"/>
                                      <a:ea typeface="Calibri" panose="020F0502020204030204" pitchFamily="34" charset="0"/>
                                      <a:cs typeface="Calibri" panose="020F0502020204030204" pitchFamily="34" charset="0"/>
                                    </a:rPr>
                                  </m:ctrlPr>
                                </m:dPr>
                                <m:e>
                                  <m:r>
                                    <a:rPr lang="en-IN" sz="1800" b="0" i="1" smtClean="0">
                                      <a:latin typeface="Cambria Math" panose="02040503050406030204" pitchFamily="18" charset="0"/>
                                      <a:ea typeface="Calibri" panose="020F0502020204030204" pitchFamily="34" charset="0"/>
                                      <a:cs typeface="Calibri" panose="020F0502020204030204" pitchFamily="34" charset="0"/>
                                    </a:rPr>
                                    <m:t>𝜌</m:t>
                                  </m:r>
                                  <m:r>
                                    <a:rPr lang="en-IN" sz="1800" b="0" i="1" smtClean="0">
                                      <a:latin typeface="Cambria Math" panose="02040503050406030204" pitchFamily="18" charset="0"/>
                                      <a:ea typeface="Calibri" panose="020F0502020204030204" pitchFamily="34" charset="0"/>
                                      <a:cs typeface="Calibri" panose="020F0502020204030204" pitchFamily="34" charset="0"/>
                                    </a:rPr>
                                    <m:t>, </m:t>
                                  </m:r>
                                  <m:r>
                                    <a:rPr lang="en-IN" sz="1800" b="0" i="1" smtClean="0">
                                      <a:latin typeface="Cambria Math" panose="02040503050406030204" pitchFamily="18" charset="0"/>
                                      <a:ea typeface="Calibri" panose="020F0502020204030204" pitchFamily="34" charset="0"/>
                                      <a:cs typeface="Calibri" panose="020F0502020204030204" pitchFamily="34" charset="0"/>
                                    </a:rPr>
                                    <m:t>𝐯</m:t>
                                  </m:r>
                                </m:e>
                              </m:d>
                            </m:e>
                            <m:sub>
                              <m:r>
                                <a:rPr lang="en-IN" sz="1800" b="0" i="1" smtClean="0">
                                  <a:latin typeface="Cambria Math" panose="02040503050406030204" pitchFamily="18" charset="0"/>
                                  <a:ea typeface="Calibri" panose="020F0502020204030204" pitchFamily="34" charset="0"/>
                                  <a:cs typeface="Calibri" panose="020F0502020204030204" pitchFamily="34" charset="0"/>
                                </a:rPr>
                                <m:t>𝐹𝐷</m:t>
                              </m:r>
                              <m:r>
                                <m:rPr>
                                  <m:lit/>
                                </m:rPr>
                                <a:rPr lang="en-IN" sz="1800" b="0" i="1" smtClean="0">
                                  <a:latin typeface="Cambria Math" panose="02040503050406030204" pitchFamily="18" charset="0"/>
                                  <a:ea typeface="Calibri" panose="020F0502020204030204" pitchFamily="34" charset="0"/>
                                  <a:cs typeface="Calibri" panose="020F0502020204030204" pitchFamily="34" charset="0"/>
                                </a:rPr>
                                <m:t>/</m:t>
                              </m:r>
                              <m:r>
                                <a:rPr lang="en-IN" sz="1800" b="0" i="1" smtClean="0">
                                  <a:latin typeface="Cambria Math" panose="02040503050406030204" pitchFamily="18" charset="0"/>
                                  <a:ea typeface="Calibri" panose="020F0502020204030204" pitchFamily="34" charset="0"/>
                                  <a:cs typeface="Calibri" panose="020F0502020204030204" pitchFamily="34" charset="0"/>
                                </a:rPr>
                                <m:t>𝐿𝑇</m:t>
                              </m:r>
                            </m:sub>
                          </m:sSub>
                        </m:den>
                      </m:f>
                    </m:oMath>
                  </m:oMathPara>
                </a14:m>
                <a:endParaRPr lang="en-IN" sz="1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 name="Content Placeholder 2">
                <a:extLst>
                  <a:ext uri="{FF2B5EF4-FFF2-40B4-BE49-F238E27FC236}">
                    <a16:creationId xmlns:a16="http://schemas.microsoft.com/office/drawing/2014/main" id="{98C6ED03-9176-A618-678E-2B1BCA6B5B9C}"/>
                  </a:ext>
                </a:extLst>
              </p:cNvPr>
              <p:cNvSpPr txBox="1">
                <a:spLocks noRot="1" noChangeAspect="1" noMove="1" noResize="1" noEditPoints="1" noAdjustHandles="1" noChangeArrowheads="1" noChangeShapeType="1" noTextEdit="1"/>
              </p:cNvSpPr>
              <p:nvPr/>
            </p:nvSpPr>
            <p:spPr>
              <a:xfrm>
                <a:off x="226142" y="4621279"/>
                <a:ext cx="11739716" cy="1811561"/>
              </a:xfrm>
              <a:prstGeom prst="rect">
                <a:avLst/>
              </a:prstGeom>
              <a:blipFill>
                <a:blip r:embed="rId2"/>
                <a:stretch>
                  <a:fillRect l="-415" t="-3030"/>
                </a:stretch>
              </a:blipFill>
            </p:spPr>
            <p:txBody>
              <a:bodyPr/>
              <a:lstStyle/>
              <a:p>
                <a:r>
                  <a:rPr lang="en-IN">
                    <a:noFill/>
                  </a:rPr>
                  <a:t> </a:t>
                </a:r>
              </a:p>
            </p:txBody>
          </p:sp>
        </mc:Fallback>
      </mc:AlternateContent>
      <p:pic>
        <p:nvPicPr>
          <p:cNvPr id="7170" name="Picture 2">
            <a:extLst>
              <a:ext uri="{FF2B5EF4-FFF2-40B4-BE49-F238E27FC236}">
                <a16:creationId xmlns:a16="http://schemas.microsoft.com/office/drawing/2014/main" id="{602F2BEE-5AE8-2A40-3418-BF8498260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142" y="1195594"/>
            <a:ext cx="5869860" cy="316777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6F899B6-E7C9-5397-D313-2DF8ABB0C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195594"/>
            <a:ext cx="5826787" cy="3166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74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2DF29-288C-CBB8-842E-8C532557A9FC}"/>
              </a:ext>
            </a:extLst>
          </p:cNvPr>
          <p:cNvSpPr>
            <a:spLocks noGrp="1"/>
          </p:cNvSpPr>
          <p:nvPr>
            <p:ph type="title"/>
          </p:nvPr>
        </p:nvSpPr>
        <p:spPr>
          <a:xfrm>
            <a:off x="838200" y="365126"/>
            <a:ext cx="10515600" cy="1060552"/>
          </a:xfrm>
        </p:spPr>
        <p:txBody>
          <a:bodyPr>
            <a:normAutofit/>
          </a:bodyPr>
          <a:lstStyle/>
          <a:p>
            <a:pPr algn="ctr"/>
            <a:r>
              <a:rPr lang="en-IN" sz="4200" dirty="0">
                <a:latin typeface="Times New Roman" panose="02020603050405020304" pitchFamily="18" charset="0"/>
                <a:cs typeface="Times New Roman" panose="02020603050405020304" pitchFamily="18" charset="0"/>
              </a:rPr>
              <a:t>Notes and Interpretation of results</a:t>
            </a:r>
          </a:p>
        </p:txBody>
      </p:sp>
      <p:sp>
        <p:nvSpPr>
          <p:cNvPr id="3" name="Content Placeholder 2">
            <a:extLst>
              <a:ext uri="{FF2B5EF4-FFF2-40B4-BE49-F238E27FC236}">
                <a16:creationId xmlns:a16="http://schemas.microsoft.com/office/drawing/2014/main" id="{E629513B-0CE6-0AEC-451F-EF8AE9D25ECF}"/>
              </a:ext>
            </a:extLst>
          </p:cNvPr>
          <p:cNvSpPr>
            <a:spLocks noGrp="1"/>
          </p:cNvSpPr>
          <p:nvPr>
            <p:ph idx="1"/>
          </p:nvPr>
        </p:nvSpPr>
        <p:spPr>
          <a:xfrm>
            <a:off x="838200" y="1425677"/>
            <a:ext cx="10515600" cy="4925961"/>
          </a:xfrm>
        </p:spPr>
        <p:txBody>
          <a:bodyPr>
            <a:norm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For linear perturbations, the model has good results, with less than 5% error consistently.</a:t>
            </a:r>
          </a:p>
          <a:p>
            <a:r>
              <a:rPr lang="en-IN" sz="2000" dirty="0">
                <a:latin typeface="Calibri" panose="020F0502020204030204" pitchFamily="34" charset="0"/>
                <a:ea typeface="Calibri" panose="020F0502020204030204" pitchFamily="34" charset="0"/>
                <a:cs typeface="Calibri" panose="020F0502020204030204" pitchFamily="34" charset="0"/>
              </a:rPr>
              <a:t>For nonlinear perturbations, the error is close to 10% in some regions, but the model has learnt to handle the shocks developed in nonlinear regime, showing capability to model the complex phenomenon.</a:t>
            </a:r>
          </a:p>
          <a:p>
            <a:r>
              <a:rPr lang="en-IN" sz="2000" dirty="0">
                <a:latin typeface="Calibri" panose="020F0502020204030204" pitchFamily="34" charset="0"/>
                <a:ea typeface="Calibri" panose="020F0502020204030204" pitchFamily="34" charset="0"/>
                <a:cs typeface="Calibri" panose="020F0502020204030204" pitchFamily="34" charset="0"/>
              </a:rPr>
              <a:t>The model has slight extrapolation capabilities in the temporal domain; for both cases the model was trained up to t = 2.0, but the results till t = 2.5 show good match with true solutions.</a:t>
            </a:r>
          </a:p>
          <a:p>
            <a:endParaRPr lang="en-IN" sz="20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IN" sz="2000" dirty="0">
                <a:latin typeface="Calibri" panose="020F0502020204030204" pitchFamily="34" charset="0"/>
                <a:ea typeface="Calibri" panose="020F0502020204030204" pitchFamily="34" charset="0"/>
                <a:cs typeface="Calibri" panose="020F0502020204030204" pitchFamily="34" charset="0"/>
              </a:rPr>
              <a:t>For comparison, results from linear theory (for linear perturbations) and the LAX method of Finite Difference (for both linear and nonlinear perturbations) are used.</a:t>
            </a:r>
          </a:p>
          <a:p>
            <a:pPr marL="0" indent="0">
              <a:buNone/>
            </a:pPr>
            <a:r>
              <a:rPr lang="en-IN" sz="2000" dirty="0">
                <a:latin typeface="Calibri" panose="020F0502020204030204" pitchFamily="34" charset="0"/>
                <a:ea typeface="Calibri" panose="020F0502020204030204" pitchFamily="34" charset="0"/>
                <a:cs typeface="Calibri" panose="020F0502020204030204" pitchFamily="34" charset="0"/>
              </a:rPr>
              <a:t>For both cases, the model was trained using a combination of 1001 Adam iterations and 201 LBFGS iterations. This combination of using Adam first and LBFGS later has shown to improve converge and performance of neural networks.</a:t>
            </a:r>
          </a:p>
          <a:p>
            <a:pPr marL="0" indent="0">
              <a:buNone/>
            </a:pPr>
            <a:r>
              <a:rPr lang="en-IN" sz="2000" dirty="0">
                <a:latin typeface="Calibri" panose="020F0502020204030204" pitchFamily="34" charset="0"/>
                <a:ea typeface="Calibri" panose="020F0502020204030204" pitchFamily="34" charset="0"/>
                <a:cs typeface="Calibri" panose="020F0502020204030204" pitchFamily="34" charset="0"/>
              </a:rPr>
              <a:t>Also for both cases 2000 IC points, 2000 BC points and a 20000 points collocation domain was used, with training done in 2 batches of 10000 points each.</a:t>
            </a:r>
          </a:p>
        </p:txBody>
      </p:sp>
    </p:spTree>
    <p:extLst>
      <p:ext uri="{BB962C8B-B14F-4D97-AF65-F5344CB8AC3E}">
        <p14:creationId xmlns:p14="http://schemas.microsoft.com/office/powerpoint/2010/main" val="2685464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70D83-67A5-16F4-26BF-D1742C8B0AE8}"/>
              </a:ext>
            </a:extLst>
          </p:cNvPr>
          <p:cNvSpPr>
            <a:spLocks noGrp="1"/>
          </p:cNvSpPr>
          <p:nvPr>
            <p:ph type="title"/>
          </p:nvPr>
        </p:nvSpPr>
        <p:spPr>
          <a:xfrm>
            <a:off x="152400" y="158645"/>
            <a:ext cx="11887200" cy="706594"/>
          </a:xfrm>
        </p:spPr>
        <p:txBody>
          <a:bodyPr>
            <a:normAutofit/>
          </a:bodyPr>
          <a:lstStyle/>
          <a:p>
            <a:pPr algn="ctr"/>
            <a:r>
              <a:rPr lang="en-IN" sz="4200" dirty="0">
                <a:latin typeface="Times New Roman" panose="02020603050405020304" pitchFamily="18" charset="0"/>
                <a:cs typeface="Times New Roman" panose="02020603050405020304" pitchFamily="18" charset="0"/>
              </a:rPr>
              <a:t>Additional features</a:t>
            </a:r>
          </a:p>
        </p:txBody>
      </p:sp>
      <p:sp>
        <p:nvSpPr>
          <p:cNvPr id="3" name="Content Placeholder 2">
            <a:extLst>
              <a:ext uri="{FF2B5EF4-FFF2-40B4-BE49-F238E27FC236}">
                <a16:creationId xmlns:a16="http://schemas.microsoft.com/office/drawing/2014/main" id="{82B159BB-99D9-0A21-2B60-763D95AC00D5}"/>
              </a:ext>
            </a:extLst>
          </p:cNvPr>
          <p:cNvSpPr>
            <a:spLocks noGrp="1"/>
          </p:cNvSpPr>
          <p:nvPr>
            <p:ph idx="1"/>
          </p:nvPr>
        </p:nvSpPr>
        <p:spPr>
          <a:xfrm>
            <a:off x="152400" y="865239"/>
            <a:ext cx="11887200" cy="2949677"/>
          </a:xfrm>
        </p:spPr>
        <p:txBody>
          <a:bodyPr>
            <a:normAutofit/>
          </a:bodyPr>
          <a:lstStyle/>
          <a:p>
            <a:pPr marL="0" indent="0">
              <a:buNone/>
            </a:pPr>
            <a:r>
              <a:rPr lang="en-IN" sz="2000" dirty="0">
                <a:latin typeface="Calibri" panose="020F0502020204030204" pitchFamily="34" charset="0"/>
                <a:ea typeface="Calibri" panose="020F0502020204030204" pitchFamily="34" charset="0"/>
                <a:cs typeface="Calibri" panose="020F0502020204030204" pitchFamily="34" charset="0"/>
              </a:rPr>
              <a:t>Some additional features developed –</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Batch processing, allowing training with limited computational resources.</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Partial support for training 2D and 3D systems.</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Partial support for including gravitational forces.</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Modular code structure for easy usage and modifications.</a:t>
            </a:r>
          </a:p>
          <a:p>
            <a:pPr marL="0" indent="0">
              <a:buNone/>
            </a:pPr>
            <a:r>
              <a:rPr lang="en-IN" sz="2000" dirty="0">
                <a:latin typeface="Calibri" panose="020F0502020204030204" pitchFamily="34" charset="0"/>
                <a:ea typeface="Calibri" panose="020F0502020204030204" pitchFamily="34" charset="0"/>
                <a:cs typeface="Calibri" panose="020F0502020204030204" pitchFamily="34" charset="0"/>
              </a:rPr>
              <a:t>The partial support for 2D and 3D systems and gravity can be used for future work on incorporating gravity. Hydrodynamical systems with gravity are important to study, for example to understand the evolution of molecular clouds.</a:t>
            </a:r>
          </a:p>
        </p:txBody>
      </p:sp>
      <p:pic>
        <p:nvPicPr>
          <p:cNvPr id="5" name="Picture 4">
            <a:extLst>
              <a:ext uri="{FF2B5EF4-FFF2-40B4-BE49-F238E27FC236}">
                <a16:creationId xmlns:a16="http://schemas.microsoft.com/office/drawing/2014/main" id="{8517826C-977B-111F-4497-840FC6C9E864}"/>
              </a:ext>
            </a:extLst>
          </p:cNvPr>
          <p:cNvPicPr>
            <a:picLocks noChangeAspect="1"/>
          </p:cNvPicPr>
          <p:nvPr/>
        </p:nvPicPr>
        <p:blipFill>
          <a:blip r:embed="rId2"/>
          <a:stretch>
            <a:fillRect/>
          </a:stretch>
        </p:blipFill>
        <p:spPr>
          <a:xfrm>
            <a:off x="1262353" y="3893577"/>
            <a:ext cx="4047067" cy="2884435"/>
          </a:xfrm>
          <a:prstGeom prst="rect">
            <a:avLst/>
          </a:prstGeom>
        </p:spPr>
      </p:pic>
      <p:pic>
        <p:nvPicPr>
          <p:cNvPr id="9" name="Picture 8">
            <a:extLst>
              <a:ext uri="{FF2B5EF4-FFF2-40B4-BE49-F238E27FC236}">
                <a16:creationId xmlns:a16="http://schemas.microsoft.com/office/drawing/2014/main" id="{B35BB5CD-B7DD-85B4-CE2E-A01F8982408E}"/>
              </a:ext>
            </a:extLst>
          </p:cNvPr>
          <p:cNvPicPr>
            <a:picLocks noChangeAspect="1"/>
          </p:cNvPicPr>
          <p:nvPr/>
        </p:nvPicPr>
        <p:blipFill>
          <a:blip r:embed="rId3"/>
          <a:stretch>
            <a:fillRect/>
          </a:stretch>
        </p:blipFill>
        <p:spPr>
          <a:xfrm>
            <a:off x="6882583" y="3893137"/>
            <a:ext cx="3844412" cy="2890998"/>
          </a:xfrm>
          <a:prstGeom prst="rect">
            <a:avLst/>
          </a:prstGeom>
        </p:spPr>
      </p:pic>
    </p:spTree>
    <p:extLst>
      <p:ext uri="{BB962C8B-B14F-4D97-AF65-F5344CB8AC3E}">
        <p14:creationId xmlns:p14="http://schemas.microsoft.com/office/powerpoint/2010/main" val="2458682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6D262-1E20-385E-F4E0-136E659BF2F9}"/>
              </a:ext>
            </a:extLst>
          </p:cNvPr>
          <p:cNvSpPr>
            <a:spLocks noGrp="1"/>
          </p:cNvSpPr>
          <p:nvPr>
            <p:ph type="ctrTitle"/>
          </p:nvPr>
        </p:nvSpPr>
        <p:spPr>
          <a:xfrm>
            <a:off x="1524000" y="1476325"/>
            <a:ext cx="9144000" cy="1355365"/>
          </a:xfrm>
        </p:spPr>
        <p:txBody>
          <a:bodyPr/>
          <a:lstStyle/>
          <a:p>
            <a:r>
              <a:rPr lang="en-IN" dirty="0">
                <a:latin typeface="Times New Roman" panose="02020603050405020304" pitchFamily="18" charset="0"/>
                <a:cs typeface="Times New Roman" panose="02020603050405020304" pitchFamily="18" charset="0"/>
              </a:rPr>
              <a:t>THANK YOU</a:t>
            </a:r>
          </a:p>
        </p:txBody>
      </p:sp>
      <p:sp>
        <p:nvSpPr>
          <p:cNvPr id="4" name="Title 1">
            <a:extLst>
              <a:ext uri="{FF2B5EF4-FFF2-40B4-BE49-F238E27FC236}">
                <a16:creationId xmlns:a16="http://schemas.microsoft.com/office/drawing/2014/main" id="{44AA45D8-F2FE-9AA9-3620-B4B9117894E0}"/>
              </a:ext>
            </a:extLst>
          </p:cNvPr>
          <p:cNvSpPr txBox="1">
            <a:spLocks/>
          </p:cNvSpPr>
          <p:nvPr/>
        </p:nvSpPr>
        <p:spPr>
          <a:xfrm>
            <a:off x="786581" y="2965912"/>
            <a:ext cx="9144000" cy="13553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2400" dirty="0">
                <a:latin typeface="Calibri" panose="020F0502020204030204" pitchFamily="34" charset="0"/>
                <a:ea typeface="Calibri" panose="020F0502020204030204" pitchFamily="34" charset="0"/>
                <a:cs typeface="Calibri" panose="020F0502020204030204" pitchFamily="34" charset="0"/>
              </a:rPr>
              <a:t>References:</a:t>
            </a:r>
          </a:p>
          <a:p>
            <a:pPr algn="l"/>
            <a:r>
              <a:rPr lang="en-IN" sz="2400" dirty="0">
                <a:latin typeface="Calibri" panose="020F0502020204030204" pitchFamily="34" charset="0"/>
                <a:ea typeface="Calibri" panose="020F0502020204030204" pitchFamily="34" charset="0"/>
                <a:cs typeface="Calibri" panose="020F0502020204030204" pitchFamily="34" charset="0"/>
              </a:rPr>
              <a:t>https://arxiv.org/abs/2408.09446</a:t>
            </a:r>
          </a:p>
        </p:txBody>
      </p:sp>
    </p:spTree>
    <p:extLst>
      <p:ext uri="{BB962C8B-B14F-4D97-AF65-F5344CB8AC3E}">
        <p14:creationId xmlns:p14="http://schemas.microsoft.com/office/powerpoint/2010/main" val="506067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4F894-39C7-9377-7C38-8835F17608B6}"/>
              </a:ext>
            </a:extLst>
          </p:cNvPr>
          <p:cNvSpPr>
            <a:spLocks noGrp="1"/>
          </p:cNvSpPr>
          <p:nvPr>
            <p:ph type="title"/>
          </p:nvPr>
        </p:nvSpPr>
        <p:spPr>
          <a:xfrm>
            <a:off x="436665" y="273716"/>
            <a:ext cx="11529193" cy="984813"/>
          </a:xfrm>
        </p:spPr>
        <p:txBody>
          <a:bodyPr>
            <a:normAutofit/>
          </a:bodyPr>
          <a:lstStyle/>
          <a:p>
            <a:pPr algn="ctr"/>
            <a:r>
              <a:rPr lang="en-IN" sz="4200" dirty="0">
                <a:latin typeface="Times New Roman" panose="02020603050405020304" pitchFamily="18" charset="0"/>
                <a:cs typeface="Times New Roman" panose="02020603050405020304" pitchFamily="18" charset="0"/>
              </a:rPr>
              <a:t>Deep Learning for Differential Equations</a:t>
            </a:r>
          </a:p>
        </p:txBody>
      </p:sp>
      <p:sp>
        <p:nvSpPr>
          <p:cNvPr id="4" name="Text Placeholder 3">
            <a:extLst>
              <a:ext uri="{FF2B5EF4-FFF2-40B4-BE49-F238E27FC236}">
                <a16:creationId xmlns:a16="http://schemas.microsoft.com/office/drawing/2014/main" id="{69D047C8-B853-37F3-9230-B03AA8A97A85}"/>
              </a:ext>
            </a:extLst>
          </p:cNvPr>
          <p:cNvSpPr>
            <a:spLocks noGrp="1"/>
          </p:cNvSpPr>
          <p:nvPr>
            <p:ph type="body" sz="half" idx="2"/>
          </p:nvPr>
        </p:nvSpPr>
        <p:spPr>
          <a:xfrm>
            <a:off x="436664" y="1560385"/>
            <a:ext cx="6327929" cy="4830583"/>
          </a:xfrm>
        </p:spPr>
        <p:txBody>
          <a:bodyPr>
            <a:normAutofit lnSpcReduction="10000"/>
          </a:bodyPr>
          <a:lstStyle/>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Deep neural networks are increasingly being used to tackle classical applied mathematics problems such as partial differential equations (PDEs) utilizing machine learning and artificial intelligence approaches.</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Due to, for example, significant nonlinearities, convection dominance, or shocks, some PDEs are notoriously difficult to solve using standard numerical approaches. </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Deep learning has recently emerged as a new paradigm of scientific computing thanks to neural networks’ universal approximation and great expressivity.</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Recent studies have shown deep learning to be a promising method for building metamodels for fast predictions of dynamic systems.</a:t>
            </a:r>
          </a:p>
          <a:p>
            <a:pPr marL="285750" indent="-28575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In particular, Neural Networks have proven to represent the underlying nonlinear input-output relationship in complex systems.</a:t>
            </a:r>
          </a:p>
        </p:txBody>
      </p:sp>
      <p:pic>
        <p:nvPicPr>
          <p:cNvPr id="2052" name="Picture 4" descr="New algorithms enable efficient machine learning with symmetric data | MIT  News | Massachusetts Institute of Technology">
            <a:extLst>
              <a:ext uri="{FF2B5EF4-FFF2-40B4-BE49-F238E27FC236}">
                <a16:creationId xmlns:a16="http://schemas.microsoft.com/office/drawing/2014/main" id="{33F5ACA5-29C8-25D9-8B75-A96400187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41958" y="2489097"/>
            <a:ext cx="4723900" cy="314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2433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A29F1-E1F0-7309-5013-A8ECFD08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F716EF-9887-7E0C-81F9-8111728E9FAF}"/>
              </a:ext>
            </a:extLst>
          </p:cNvPr>
          <p:cNvSpPr>
            <a:spLocks noGrp="1"/>
          </p:cNvSpPr>
          <p:nvPr>
            <p:ph type="ctrTitle"/>
          </p:nvPr>
        </p:nvSpPr>
        <p:spPr>
          <a:xfrm>
            <a:off x="363792" y="182869"/>
            <a:ext cx="11661059" cy="888847"/>
          </a:xfrm>
        </p:spPr>
        <p:txBody>
          <a:bodyPr>
            <a:normAutofit/>
          </a:bodyPr>
          <a:lstStyle/>
          <a:p>
            <a:r>
              <a:rPr lang="en-IN" sz="4200" dirty="0">
                <a:latin typeface="Times New Roman" panose="02020603050405020304" pitchFamily="18" charset="0"/>
                <a:ea typeface="Calibri" panose="020F0502020204030204" pitchFamily="34" charset="0"/>
                <a:cs typeface="Times New Roman" panose="02020603050405020304" pitchFamily="18" charset="0"/>
              </a:rPr>
              <a:t>Physics Informed Neural Networks</a:t>
            </a:r>
          </a:p>
        </p:txBody>
      </p:sp>
      <p:sp>
        <p:nvSpPr>
          <p:cNvPr id="3" name="Subtitle 2">
            <a:extLst>
              <a:ext uri="{FF2B5EF4-FFF2-40B4-BE49-F238E27FC236}">
                <a16:creationId xmlns:a16="http://schemas.microsoft.com/office/drawing/2014/main" id="{AB658445-BDF4-E8B2-A2F8-2BB3498F1A91}"/>
              </a:ext>
            </a:extLst>
          </p:cNvPr>
          <p:cNvSpPr>
            <a:spLocks noGrp="1"/>
          </p:cNvSpPr>
          <p:nvPr>
            <p:ph type="subTitle" idx="1"/>
          </p:nvPr>
        </p:nvSpPr>
        <p:spPr>
          <a:xfrm>
            <a:off x="363793" y="1396181"/>
            <a:ext cx="6243484" cy="5122606"/>
          </a:xfrm>
        </p:spPr>
        <p:txBody>
          <a:bodyPr>
            <a:normAutofit/>
          </a:bodyPr>
          <a:lstStyle/>
          <a:p>
            <a:pPr marL="342900" indent="-342900" algn="l">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Physics-Informed Neural Networks (PINNs) are a scientific machine learning technique used to solve problems involving PDEs.</a:t>
            </a:r>
          </a:p>
          <a:p>
            <a:pPr marL="342900" indent="-342900" algn="l">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PINNs approximate PDE solutions by training a neural network to minimize a loss function; it includes terms reflecting the initial and boundary conditions along the space-time domain’s boundary and the PDE residual at selected points in the domain (called collocation point).</a:t>
            </a:r>
          </a:p>
          <a:p>
            <a:pPr marL="342900" indent="-342900" algn="l">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PINNs are deep learning networks that, given an input point in the integration domain, produce an estimated solution in that point of a differential equation after training.</a:t>
            </a:r>
          </a:p>
          <a:p>
            <a:pPr marL="342900" indent="-342900" algn="l">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Incorporating a residual network that encodes the governing physics equations is a significant novelty with PINNs.</a:t>
            </a:r>
          </a:p>
        </p:txBody>
      </p:sp>
      <p:pic>
        <p:nvPicPr>
          <p:cNvPr id="4" name="Google Shape;86;p1" descr="Blending Neural Networks with Physics: the Physics-Informed Neural Network  | by Dario Coscia | SISSA mathLab | Medium">
            <a:extLst>
              <a:ext uri="{FF2B5EF4-FFF2-40B4-BE49-F238E27FC236}">
                <a16:creationId xmlns:a16="http://schemas.microsoft.com/office/drawing/2014/main" id="{5D80FEDC-B736-2D2F-686C-2A336312AF39}"/>
              </a:ext>
            </a:extLst>
          </p:cNvPr>
          <p:cNvPicPr preferRelativeResize="0"/>
          <p:nvPr/>
        </p:nvPicPr>
        <p:blipFill rotWithShape="1">
          <a:blip r:embed="rId2">
            <a:alphaModFix/>
          </a:blip>
          <a:srcRect/>
          <a:stretch/>
        </p:blipFill>
        <p:spPr>
          <a:xfrm>
            <a:off x="6766283" y="2204397"/>
            <a:ext cx="5258568" cy="2449205"/>
          </a:xfrm>
          <a:prstGeom prst="rect">
            <a:avLst/>
          </a:prstGeom>
          <a:noFill/>
          <a:ln>
            <a:noFill/>
          </a:ln>
        </p:spPr>
      </p:pic>
    </p:spTree>
    <p:extLst>
      <p:ext uri="{BB962C8B-B14F-4D97-AF65-F5344CB8AC3E}">
        <p14:creationId xmlns:p14="http://schemas.microsoft.com/office/powerpoint/2010/main" val="3149225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C182D-13F4-BAE7-62AA-4E52E39C92E3}"/>
              </a:ext>
            </a:extLst>
          </p:cNvPr>
          <p:cNvSpPr>
            <a:spLocks noGrp="1"/>
          </p:cNvSpPr>
          <p:nvPr>
            <p:ph type="title"/>
          </p:nvPr>
        </p:nvSpPr>
        <p:spPr>
          <a:xfrm>
            <a:off x="294968" y="296300"/>
            <a:ext cx="11602064" cy="893404"/>
          </a:xfrm>
        </p:spPr>
        <p:txBody>
          <a:bodyPr>
            <a:normAutofit/>
          </a:bodyPr>
          <a:lstStyle/>
          <a:p>
            <a:pPr algn="ctr"/>
            <a:r>
              <a:rPr lang="en-IN" sz="4200" dirty="0">
                <a:latin typeface="Times New Roman" panose="02020603050405020304" pitchFamily="18" charset="0"/>
                <a:cs typeface="Times New Roman" panose="02020603050405020304" pitchFamily="18" charset="0"/>
              </a:rPr>
              <a:t>Why PINNs?</a:t>
            </a:r>
          </a:p>
        </p:txBody>
      </p:sp>
      <p:sp>
        <p:nvSpPr>
          <p:cNvPr id="3" name="Content Placeholder 2">
            <a:extLst>
              <a:ext uri="{FF2B5EF4-FFF2-40B4-BE49-F238E27FC236}">
                <a16:creationId xmlns:a16="http://schemas.microsoft.com/office/drawing/2014/main" id="{05682476-1064-97B1-609F-D8FA18E23AFD}"/>
              </a:ext>
            </a:extLst>
          </p:cNvPr>
          <p:cNvSpPr>
            <a:spLocks noGrp="1"/>
          </p:cNvSpPr>
          <p:nvPr>
            <p:ph idx="1"/>
          </p:nvPr>
        </p:nvSpPr>
        <p:spPr>
          <a:xfrm>
            <a:off x="294968" y="1290483"/>
            <a:ext cx="11602064" cy="3084871"/>
          </a:xfrm>
        </p:spPr>
        <p:txBody>
          <a:bodyPr>
            <a:norm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PINNs consider the underlying PDE, i.e., the physics of the problem, rather than attempting to deduce the solution based solely on data, i.e., by fitting a neural network to a set of state-value pairs.</a:t>
            </a:r>
          </a:p>
          <a:p>
            <a:r>
              <a:rPr lang="en-US" sz="2000" dirty="0">
                <a:latin typeface="Calibri" panose="020F0502020204030204" pitchFamily="34" charset="0"/>
                <a:ea typeface="Calibri" panose="020F0502020204030204" pitchFamily="34" charset="0"/>
                <a:cs typeface="Calibri" panose="020F0502020204030204" pitchFamily="34" charset="0"/>
              </a:rPr>
              <a:t>PINNs are mesh-free methods that enable on-demand solution computation after a training stage, and they allow solutions to be made differentiable using analytical gradients.</a:t>
            </a:r>
          </a:p>
          <a:p>
            <a:r>
              <a:rPr lang="en-US" sz="2000" dirty="0">
                <a:latin typeface="Calibri" panose="020F0502020204030204" pitchFamily="34" charset="0"/>
                <a:ea typeface="Calibri" panose="020F0502020204030204" pitchFamily="34" charset="0"/>
                <a:cs typeface="Calibri" panose="020F0502020204030204" pitchFamily="34" charset="0"/>
              </a:rPr>
              <a:t>They provide an easy way to solve forward jointly and inverse problems using the same optimization problem. In fact, the same code used to solve forward problems can be used to solve inverse problems with minimal modification.</a:t>
            </a:r>
          </a:p>
          <a:p>
            <a:r>
              <a:rPr lang="en-US" sz="2000" dirty="0">
                <a:latin typeface="Calibri" panose="020F0502020204030204" pitchFamily="34" charset="0"/>
                <a:ea typeface="Calibri" panose="020F0502020204030204" pitchFamily="34" charset="0"/>
                <a:cs typeface="Calibri" panose="020F0502020204030204" pitchFamily="34" charset="0"/>
              </a:rPr>
              <a:t>PINNs can address PDEs in domains with very complicated geometries or in very high dimensions that are all difficult to numerically simulate as well as inverse and constrained optimization problems. </a:t>
            </a:r>
          </a:p>
        </p:txBody>
      </p:sp>
      <p:pic>
        <p:nvPicPr>
          <p:cNvPr id="3074" name="Picture 2" descr="What Are Physics-Informed Neural Networks (PINNs)? - MATLAB &amp; Simulink">
            <a:extLst>
              <a:ext uri="{FF2B5EF4-FFF2-40B4-BE49-F238E27FC236}">
                <a16:creationId xmlns:a16="http://schemas.microsoft.com/office/drawing/2014/main" id="{12268BEA-11C9-31E4-9259-ABFA93125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4829" y="4763729"/>
            <a:ext cx="4663254" cy="1856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758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F58D2-95BA-3096-85CC-FE1F191F8091}"/>
              </a:ext>
            </a:extLst>
          </p:cNvPr>
          <p:cNvSpPr>
            <a:spLocks noGrp="1"/>
          </p:cNvSpPr>
          <p:nvPr>
            <p:ph type="title"/>
          </p:nvPr>
        </p:nvSpPr>
        <p:spPr>
          <a:xfrm>
            <a:off x="334297" y="217642"/>
            <a:ext cx="11661058" cy="854075"/>
          </a:xfrm>
        </p:spPr>
        <p:txBody>
          <a:bodyPr>
            <a:normAutofit/>
          </a:bodyPr>
          <a:lstStyle/>
          <a:p>
            <a:pPr algn="ctr"/>
            <a:r>
              <a:rPr lang="en-IN" sz="4000" dirty="0">
                <a:latin typeface="Times New Roman" panose="02020603050405020304" pitchFamily="18" charset="0"/>
                <a:cs typeface="Times New Roman" panose="02020603050405020304" pitchFamily="18" charset="0"/>
              </a:rPr>
              <a:t>Need for parameter learning</a:t>
            </a:r>
          </a:p>
        </p:txBody>
      </p:sp>
      <p:sp>
        <p:nvSpPr>
          <p:cNvPr id="3" name="Content Placeholder 2">
            <a:extLst>
              <a:ext uri="{FF2B5EF4-FFF2-40B4-BE49-F238E27FC236}">
                <a16:creationId xmlns:a16="http://schemas.microsoft.com/office/drawing/2014/main" id="{595D295C-CDB2-4656-4346-E7D60D4FE20D}"/>
              </a:ext>
            </a:extLst>
          </p:cNvPr>
          <p:cNvSpPr>
            <a:spLocks noGrp="1"/>
          </p:cNvSpPr>
          <p:nvPr>
            <p:ph idx="1"/>
          </p:nvPr>
        </p:nvSpPr>
        <p:spPr>
          <a:xfrm>
            <a:off x="334297" y="1209369"/>
            <a:ext cx="11661058" cy="2467896"/>
          </a:xfrm>
        </p:spPr>
        <p:txBody>
          <a:bodyPr>
            <a:norm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Complex physical systems are often described by PDEs that depend on parameters such as the Reynolds number in fluid mechanics.</a:t>
            </a:r>
          </a:p>
          <a:p>
            <a:r>
              <a:rPr lang="en-US" sz="2000" dirty="0">
                <a:latin typeface="Calibri" panose="020F0502020204030204" pitchFamily="34" charset="0"/>
                <a:ea typeface="Calibri" panose="020F0502020204030204" pitchFamily="34" charset="0"/>
                <a:cs typeface="Calibri" panose="020F0502020204030204" pitchFamily="34" charset="0"/>
              </a:rPr>
              <a:t>In applications such as design optimization or uncertainty quantification, solutions of those PDEs need to be evaluated at numerous points in the parameter space. </a:t>
            </a:r>
          </a:p>
          <a:p>
            <a:r>
              <a:rPr lang="en-US" sz="2000" dirty="0">
                <a:latin typeface="Calibri" panose="020F0502020204030204" pitchFamily="34" charset="0"/>
                <a:ea typeface="Calibri" panose="020F0502020204030204" pitchFamily="34" charset="0"/>
                <a:cs typeface="Calibri" panose="020F0502020204030204" pitchFamily="34" charset="0"/>
              </a:rPr>
              <a:t>While physics-informed neural networks (PINNs) have emerged as a new strong competitor as a surrogate, their usage in this scenario remains underexplored due to the inherent need for repetitive and time-consuming training.</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0A857D5-B6C5-913D-55C2-9016B32BCAD4}"/>
              </a:ext>
            </a:extLst>
          </p:cNvPr>
          <p:cNvPicPr>
            <a:picLocks noChangeAspect="1"/>
          </p:cNvPicPr>
          <p:nvPr/>
        </p:nvPicPr>
        <p:blipFill>
          <a:blip r:embed="rId2"/>
          <a:stretch>
            <a:fillRect/>
          </a:stretch>
        </p:blipFill>
        <p:spPr>
          <a:xfrm>
            <a:off x="530942" y="3677265"/>
            <a:ext cx="4594231" cy="2737457"/>
          </a:xfrm>
          <a:prstGeom prst="rect">
            <a:avLst/>
          </a:prstGeom>
        </p:spPr>
      </p:pic>
      <p:sp>
        <p:nvSpPr>
          <p:cNvPr id="6" name="Subtitle 2">
            <a:extLst>
              <a:ext uri="{FF2B5EF4-FFF2-40B4-BE49-F238E27FC236}">
                <a16:creationId xmlns:a16="http://schemas.microsoft.com/office/drawing/2014/main" id="{1EF67320-FC97-3C09-AD10-7BF40EFB0B1E}"/>
              </a:ext>
            </a:extLst>
          </p:cNvPr>
          <p:cNvSpPr txBox="1">
            <a:spLocks/>
          </p:cNvSpPr>
          <p:nvPr/>
        </p:nvSpPr>
        <p:spPr>
          <a:xfrm>
            <a:off x="5240594" y="4488498"/>
            <a:ext cx="6420464" cy="11149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Calibri" panose="020F0502020204030204" pitchFamily="34" charset="0"/>
                <a:ea typeface="Calibri" panose="020F0502020204030204" pitchFamily="34" charset="0"/>
                <a:cs typeface="Calibri" panose="020F0502020204030204" pitchFamily="34" charset="0"/>
              </a:rPr>
              <a:t>Fig: The ground-truth solutions of various convection equations with an initial condition of 1 + sin(x) and reaction equations with an initial condition of a Gaussian distribution N(π,(π/2)</a:t>
            </a:r>
            <a:r>
              <a:rPr lang="en-US" sz="1800" baseline="30000" dirty="0">
                <a:latin typeface="Calibri" panose="020F0502020204030204" pitchFamily="34" charset="0"/>
                <a:ea typeface="Calibri" panose="020F0502020204030204" pitchFamily="34" charset="0"/>
                <a:cs typeface="Calibri" panose="020F0502020204030204" pitchFamily="34" charset="0"/>
              </a:rPr>
              <a:t>2</a:t>
            </a:r>
            <a:r>
              <a:rPr lang="en-US" sz="1800" dirty="0">
                <a:latin typeface="Calibri" panose="020F0502020204030204" pitchFamily="34" charset="0"/>
                <a:ea typeface="Calibri" panose="020F0502020204030204" pitchFamily="34" charset="0"/>
                <a:cs typeface="Calibri" panose="020F0502020204030204" pitchFamily="34" charset="0"/>
              </a:rPr>
              <a:t>). Varied solutions are made depending on changes in coefficient.</a:t>
            </a:r>
            <a:endParaRPr lang="en-IN"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298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56C5-40B6-B165-DB41-1BEE231102DE}"/>
              </a:ext>
            </a:extLst>
          </p:cNvPr>
          <p:cNvSpPr>
            <a:spLocks noGrp="1"/>
          </p:cNvSpPr>
          <p:nvPr>
            <p:ph type="title"/>
          </p:nvPr>
        </p:nvSpPr>
        <p:spPr>
          <a:xfrm>
            <a:off x="297425" y="365126"/>
            <a:ext cx="11599607" cy="696758"/>
          </a:xfrm>
        </p:spPr>
        <p:txBody>
          <a:bodyPr>
            <a:normAutofit/>
          </a:bodyPr>
          <a:lstStyle/>
          <a:p>
            <a:pPr algn="ctr"/>
            <a:r>
              <a:rPr lang="en-IN" sz="4200" dirty="0">
                <a:latin typeface="Times New Roman" panose="02020603050405020304" pitchFamily="18" charset="0"/>
                <a:cs typeface="Times New Roman" panose="02020603050405020304" pitchFamily="18" charset="0"/>
              </a:rPr>
              <a:t>The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5A377F-5790-705F-6654-C5B9E85207EB}"/>
                  </a:ext>
                </a:extLst>
              </p:cNvPr>
              <p:cNvSpPr>
                <a:spLocks noGrp="1"/>
              </p:cNvSpPr>
              <p:nvPr>
                <p:ph idx="1"/>
              </p:nvPr>
            </p:nvSpPr>
            <p:spPr>
              <a:xfrm>
                <a:off x="297425" y="1435511"/>
                <a:ext cx="11599607" cy="4788310"/>
              </a:xfrm>
            </p:spPr>
            <p:txBody>
              <a:bodyPr>
                <a:norm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We test the capabilities of PINNs to model a nongravitating isothermal hydrodynamic system.</a:t>
                </a:r>
              </a:p>
              <a:p>
                <a:r>
                  <a:rPr lang="en-IN" sz="2000" dirty="0">
                    <a:latin typeface="Calibri" panose="020F0502020204030204" pitchFamily="34" charset="0"/>
                    <a:ea typeface="Calibri" panose="020F0502020204030204" pitchFamily="34" charset="0"/>
                    <a:cs typeface="Calibri" panose="020F0502020204030204" pitchFamily="34" charset="0"/>
                  </a:rPr>
                  <a:t>This system is governed by the compressible Euler equations without gravity:</a:t>
                </a:r>
              </a:p>
              <a:p>
                <a:pPr marL="0"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0" indent="0" algn="ctr">
                  <a:buNone/>
                </a:pPr>
                <a14:m>
                  <m:oMathPara xmlns:m="http://schemas.openxmlformats.org/officeDocument/2006/math">
                    <m:oMathParaPr>
                      <m:jc m:val="centerGroup"/>
                    </m:oMathParaPr>
                    <m:oMath xmlns:m="http://schemas.openxmlformats.org/officeDocument/2006/math">
                      <m:f>
                        <m:fPr>
                          <m:ctrlPr>
                            <a:rPr lang="en-IN" sz="2000" i="1" smtClean="0">
                              <a:latin typeface="Cambria Math" panose="02040503050406030204" pitchFamily="18" charset="0"/>
                            </a:rPr>
                          </m:ctrlPr>
                        </m:fPr>
                        <m:num>
                          <m:r>
                            <a:rPr lang="en-IN" sz="2000" i="1">
                              <a:latin typeface="Cambria Math" panose="02040503050406030204" pitchFamily="18" charset="0"/>
                            </a:rPr>
                            <m:t>𝜕𝜌</m:t>
                          </m:r>
                        </m:num>
                        <m:den>
                          <m:r>
                            <a:rPr lang="en-IN" sz="2000" i="1">
                              <a:latin typeface="Cambria Math" panose="02040503050406030204" pitchFamily="18" charset="0"/>
                            </a:rPr>
                            <m:t>𝜕</m:t>
                          </m:r>
                          <m:r>
                            <a:rPr lang="en-IN" sz="2000" i="1">
                              <a:latin typeface="Cambria Math" panose="02040503050406030204" pitchFamily="18" charset="0"/>
                            </a:rPr>
                            <m:t>𝑡</m:t>
                          </m:r>
                        </m:den>
                      </m:f>
                      <m:r>
                        <a:rPr lang="en-IN" sz="2000" i="1">
                          <a:latin typeface="Cambria Math" panose="02040503050406030204" pitchFamily="18" charset="0"/>
                        </a:rPr>
                        <m:t>+</m:t>
                      </m:r>
                      <m:f>
                        <m:fPr>
                          <m:ctrlPr>
                            <a:rPr lang="en-IN" sz="2000" i="1">
                              <a:latin typeface="Cambria Math" panose="02040503050406030204" pitchFamily="18" charset="0"/>
                            </a:rPr>
                          </m:ctrlPr>
                        </m:fPr>
                        <m:num>
                          <m:r>
                            <a:rPr lang="en-IN" sz="2000" i="1">
                              <a:latin typeface="Cambria Math" panose="02040503050406030204" pitchFamily="18" charset="0"/>
                            </a:rPr>
                            <m:t>𝜕</m:t>
                          </m:r>
                        </m:num>
                        <m:den>
                          <m:r>
                            <a:rPr lang="en-IN" sz="2000" i="1">
                              <a:latin typeface="Cambria Math" panose="02040503050406030204" pitchFamily="18" charset="0"/>
                            </a:rPr>
                            <m:t>𝜕</m:t>
                          </m:r>
                          <m:r>
                            <a:rPr lang="en-IN" sz="2000" i="1">
                              <a:latin typeface="Cambria Math" panose="02040503050406030204" pitchFamily="18" charset="0"/>
                            </a:rPr>
                            <m:t>𝑥</m:t>
                          </m:r>
                        </m:den>
                      </m:f>
                      <m:d>
                        <m:dPr>
                          <m:ctrlPr>
                            <a:rPr lang="en-IN" sz="2000" i="1">
                              <a:latin typeface="Cambria Math" panose="02040503050406030204" pitchFamily="18" charset="0"/>
                            </a:rPr>
                          </m:ctrlPr>
                        </m:dPr>
                        <m:e>
                          <m:r>
                            <a:rPr lang="en-IN" sz="2000" i="1">
                              <a:latin typeface="Cambria Math" panose="02040503050406030204" pitchFamily="18" charset="0"/>
                            </a:rPr>
                            <m:t>𝜌</m:t>
                          </m:r>
                          <m:r>
                            <a:rPr lang="en-IN" sz="2000" i="1">
                              <a:latin typeface="Cambria Math" panose="02040503050406030204" pitchFamily="18" charset="0"/>
                            </a:rPr>
                            <m:t>𝑣</m:t>
                          </m:r>
                        </m:e>
                      </m:d>
                      <m:r>
                        <m:rPr>
                          <m:aln/>
                        </m:rPr>
                        <a:rPr lang="en-IN" sz="2000" i="1">
                          <a:latin typeface="Cambria Math" panose="02040503050406030204" pitchFamily="18" charset="0"/>
                        </a:rPr>
                        <m:t>=</m:t>
                      </m:r>
                      <m:r>
                        <a:rPr lang="en-IN" sz="2000" i="1">
                          <a:latin typeface="Cambria Math" panose="02040503050406030204" pitchFamily="18" charset="0"/>
                        </a:rPr>
                        <m:t>0</m:t>
                      </m:r>
                    </m:oMath>
                  </m:oMathPara>
                </a14:m>
                <a:endParaRPr lang="en-IN" sz="2000" dirty="0"/>
              </a:p>
              <a:p>
                <a:pPr marL="0" indent="0" algn="ctr">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0" indent="0" algn="ctr">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0" indent="0" algn="ctr">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0" indent="0" algn="ctr">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This system is chosen since it exhibits both travelling wave behaviour with linear and shock formation with nonlinear perturbation.</a:t>
                </a:r>
              </a:p>
              <a:p>
                <a:r>
                  <a:rPr lang="en-IN" sz="2000" dirty="0">
                    <a:latin typeface="Calibri" panose="020F0502020204030204" pitchFamily="34" charset="0"/>
                    <a:ea typeface="Calibri" panose="020F0502020204030204" pitchFamily="34" charset="0"/>
                    <a:cs typeface="Calibri" panose="020F0502020204030204" pitchFamily="34" charset="0"/>
                  </a:rPr>
                  <a:t>Neural networks have shown to fail in capturing such highly different phenomena with a single model. PINNs have shown better results, but vanilla PINNs also struggle with learning nonlinear evolution.</a:t>
                </a:r>
              </a:p>
            </p:txBody>
          </p:sp>
        </mc:Choice>
        <mc:Fallback xmlns="">
          <p:sp>
            <p:nvSpPr>
              <p:cNvPr id="3" name="Content Placeholder 2">
                <a:extLst>
                  <a:ext uri="{FF2B5EF4-FFF2-40B4-BE49-F238E27FC236}">
                    <a16:creationId xmlns:a16="http://schemas.microsoft.com/office/drawing/2014/main" id="{2E5A377F-5790-705F-6654-C5B9E85207EB}"/>
                  </a:ext>
                </a:extLst>
              </p:cNvPr>
              <p:cNvSpPr>
                <a:spLocks noGrp="1" noRot="1" noChangeAspect="1" noMove="1" noResize="1" noEditPoints="1" noAdjustHandles="1" noChangeArrowheads="1" noChangeShapeType="1" noTextEdit="1"/>
              </p:cNvSpPr>
              <p:nvPr>
                <p:ph idx="1"/>
              </p:nvPr>
            </p:nvSpPr>
            <p:spPr>
              <a:xfrm>
                <a:off x="297425" y="1435511"/>
                <a:ext cx="11599607" cy="4788310"/>
              </a:xfrm>
              <a:blipFill>
                <a:blip r:embed="rId2"/>
                <a:stretch>
                  <a:fillRect l="-473" t="-1272" r="-946"/>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B44E3FA-8B45-1D24-973D-C177A2FB99FB}"/>
                  </a:ext>
                </a:extLst>
              </p:cNvPr>
              <p:cNvSpPr txBox="1"/>
              <p:nvPr/>
            </p:nvSpPr>
            <p:spPr>
              <a:xfrm>
                <a:off x="4633353" y="3232323"/>
                <a:ext cx="2925288" cy="597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m:t>
                          </m:r>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𝜌</m:t>
                              </m:r>
                              <m:r>
                                <a:rPr lang="en-IN" sz="2000" b="0" i="1" smtClean="0">
                                  <a:latin typeface="Cambria Math" panose="02040503050406030204" pitchFamily="18" charset="0"/>
                                </a:rPr>
                                <m:t>𝑣</m:t>
                              </m:r>
                            </m:e>
                          </m:d>
                        </m:num>
                        <m:den>
                          <m:r>
                            <a:rPr lang="en-IN" sz="2000" b="0" i="1" smtClean="0">
                              <a:latin typeface="Cambria Math" panose="02040503050406030204" pitchFamily="18" charset="0"/>
                            </a:rPr>
                            <m:t>𝜕</m:t>
                          </m:r>
                          <m:r>
                            <a:rPr lang="en-IN" sz="2000" b="0" i="1" smtClean="0">
                              <a:latin typeface="Cambria Math" panose="02040503050406030204" pitchFamily="18" charset="0"/>
                            </a:rPr>
                            <m:t>𝑡</m:t>
                          </m:r>
                        </m:den>
                      </m:f>
                      <m:r>
                        <a:rPr lang="en-IN" sz="2000" b="0" i="1" smtClean="0">
                          <a:latin typeface="Cambria Math" panose="02040503050406030204" pitchFamily="18" charset="0"/>
                        </a:rPr>
                        <m:t>+</m:t>
                      </m:r>
                      <m:f>
                        <m:fPr>
                          <m:ctrlPr>
                            <a:rPr lang="en-IN" sz="2000" b="0" i="1" smtClean="0">
                              <a:latin typeface="Cambria Math" panose="02040503050406030204" pitchFamily="18" charset="0"/>
                            </a:rPr>
                          </m:ctrlPr>
                        </m:fPr>
                        <m:num>
                          <m:r>
                            <a:rPr lang="en-IN" sz="2000" b="0" i="1" smtClean="0">
                              <a:latin typeface="Cambria Math" panose="02040503050406030204" pitchFamily="18" charset="0"/>
                            </a:rPr>
                            <m:t>𝜕</m:t>
                          </m:r>
                        </m:num>
                        <m:den>
                          <m:r>
                            <a:rPr lang="en-IN" sz="2000" b="0" i="1" smtClean="0">
                              <a:latin typeface="Cambria Math" panose="02040503050406030204" pitchFamily="18" charset="0"/>
                            </a:rPr>
                            <m:t>𝜕</m:t>
                          </m:r>
                          <m:r>
                            <a:rPr lang="en-IN" sz="2000" b="0" i="1" smtClean="0">
                              <a:latin typeface="Cambria Math" panose="02040503050406030204" pitchFamily="18" charset="0"/>
                            </a:rPr>
                            <m:t>𝑥</m:t>
                          </m:r>
                        </m:den>
                      </m:f>
                      <m:d>
                        <m:dPr>
                          <m:ctrlPr>
                            <a:rPr lang="en-IN" sz="2000" b="0" i="1" smtClean="0">
                              <a:latin typeface="Cambria Math" panose="02040503050406030204" pitchFamily="18" charset="0"/>
                            </a:rPr>
                          </m:ctrlPr>
                        </m:dPr>
                        <m:e>
                          <m:r>
                            <a:rPr lang="en-IN" sz="2000" b="0" i="1" smtClean="0">
                              <a:latin typeface="Cambria Math" panose="02040503050406030204" pitchFamily="18" charset="0"/>
                            </a:rPr>
                            <m:t>𝜌</m:t>
                          </m:r>
                          <m:sSup>
                            <m:sSupPr>
                              <m:ctrlPr>
                                <a:rPr lang="en-IN" sz="2000" b="0" i="1" smtClean="0">
                                  <a:latin typeface="Cambria Math" panose="02040503050406030204" pitchFamily="18" charset="0"/>
                                </a:rPr>
                              </m:ctrlPr>
                            </m:sSupPr>
                            <m:e>
                              <m:r>
                                <a:rPr lang="en-IN" sz="2000" b="0" i="1" smtClean="0">
                                  <a:latin typeface="Cambria Math" panose="02040503050406030204" pitchFamily="18" charset="0"/>
                                </a:rPr>
                                <m:t>𝑣</m:t>
                              </m:r>
                            </m:e>
                            <m:sup>
                              <m:r>
                                <a:rPr lang="en-IN" sz="2000" b="0" i="1" smtClean="0">
                                  <a:latin typeface="Cambria Math" panose="02040503050406030204" pitchFamily="18" charset="0"/>
                                </a:rPr>
                                <m:t>2</m:t>
                              </m:r>
                            </m:sup>
                          </m:sSup>
                          <m:r>
                            <a:rPr lang="en-IN" sz="2000" b="0" i="1" smtClean="0">
                              <a:latin typeface="Cambria Math" panose="02040503050406030204" pitchFamily="18" charset="0"/>
                            </a:rPr>
                            <m:t>+</m:t>
                          </m:r>
                          <m:r>
                            <a:rPr lang="en-IN" sz="2000" b="0" i="1" smtClean="0">
                              <a:latin typeface="Cambria Math" panose="02040503050406030204" pitchFamily="18" charset="0"/>
                            </a:rPr>
                            <m:t>𝑃</m:t>
                          </m:r>
                        </m:e>
                      </m:d>
                      <m:r>
                        <a:rPr lang="en-IN" sz="2000" b="0" i="1" smtClean="0">
                          <a:latin typeface="Cambria Math" panose="02040503050406030204" pitchFamily="18" charset="0"/>
                        </a:rPr>
                        <m:t>=0</m:t>
                      </m:r>
                    </m:oMath>
                  </m:oMathPara>
                </a14:m>
                <a:endParaRPr lang="en-IN" dirty="0"/>
              </a:p>
            </p:txBody>
          </p:sp>
        </mc:Choice>
        <mc:Fallback xmlns="">
          <p:sp>
            <p:nvSpPr>
              <p:cNvPr id="6" name="TextBox 5">
                <a:extLst>
                  <a:ext uri="{FF2B5EF4-FFF2-40B4-BE49-F238E27FC236}">
                    <a16:creationId xmlns:a16="http://schemas.microsoft.com/office/drawing/2014/main" id="{AB44E3FA-8B45-1D24-973D-C177A2FB99FB}"/>
                  </a:ext>
                </a:extLst>
              </p:cNvPr>
              <p:cNvSpPr txBox="1">
                <a:spLocks noRot="1" noChangeAspect="1" noMove="1" noResize="1" noEditPoints="1" noAdjustHandles="1" noChangeArrowheads="1" noChangeShapeType="1" noTextEdit="1"/>
              </p:cNvSpPr>
              <p:nvPr/>
            </p:nvSpPr>
            <p:spPr>
              <a:xfrm>
                <a:off x="4633353" y="3232323"/>
                <a:ext cx="2925288" cy="597343"/>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FFE1C5-D8F8-AB6E-590B-A95D454AEE18}"/>
                  </a:ext>
                </a:extLst>
              </p:cNvPr>
              <p:cNvSpPr txBox="1"/>
              <p:nvPr/>
            </p:nvSpPr>
            <p:spPr>
              <a:xfrm>
                <a:off x="5620546" y="4124635"/>
                <a:ext cx="9509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sz="2000" b="0" i="1" smtClean="0">
                          <a:latin typeface="Cambria Math" panose="02040503050406030204" pitchFamily="18" charset="0"/>
                        </a:rPr>
                        <m:t>𝑃</m:t>
                      </m:r>
                      <m:r>
                        <a:rPr lang="en-IN" sz="2000" b="0" i="1" smtClean="0">
                          <a:latin typeface="Cambria Math" panose="02040503050406030204" pitchFamily="18" charset="0"/>
                        </a:rPr>
                        <m:t>=</m:t>
                      </m:r>
                      <m:sSubSup>
                        <m:sSubSupPr>
                          <m:ctrlPr>
                            <a:rPr lang="en-IN" sz="2000" b="0" i="1" smtClean="0">
                              <a:latin typeface="Cambria Math" panose="02040503050406030204" pitchFamily="18" charset="0"/>
                            </a:rPr>
                          </m:ctrlPr>
                        </m:sSubSupPr>
                        <m:e>
                          <m:r>
                            <a:rPr lang="en-IN" sz="2000" b="0" i="1" smtClean="0">
                              <a:latin typeface="Cambria Math" panose="02040503050406030204" pitchFamily="18" charset="0"/>
                            </a:rPr>
                            <m:t>𝑐</m:t>
                          </m:r>
                        </m:e>
                        <m:sub>
                          <m:r>
                            <a:rPr lang="en-IN" sz="2000" b="0" i="1" smtClean="0">
                              <a:latin typeface="Cambria Math" panose="02040503050406030204" pitchFamily="18" charset="0"/>
                            </a:rPr>
                            <m:t>𝑠</m:t>
                          </m:r>
                        </m:sub>
                        <m:sup>
                          <m:r>
                            <a:rPr lang="en-IN" sz="2000" b="0" i="1" smtClean="0">
                              <a:latin typeface="Cambria Math" panose="02040503050406030204" pitchFamily="18" charset="0"/>
                            </a:rPr>
                            <m:t>2</m:t>
                          </m:r>
                        </m:sup>
                      </m:sSubSup>
                      <m:r>
                        <a:rPr lang="en-IN" sz="2000" b="0" i="1" smtClean="0">
                          <a:latin typeface="Cambria Math" panose="02040503050406030204" pitchFamily="18" charset="0"/>
                        </a:rPr>
                        <m:t>𝜌</m:t>
                      </m:r>
                    </m:oMath>
                  </m:oMathPara>
                </a14:m>
                <a:endParaRPr lang="en-IN" sz="2000" dirty="0"/>
              </a:p>
            </p:txBody>
          </p:sp>
        </mc:Choice>
        <mc:Fallback xmlns="">
          <p:sp>
            <p:nvSpPr>
              <p:cNvPr id="9" name="TextBox 8">
                <a:extLst>
                  <a:ext uri="{FF2B5EF4-FFF2-40B4-BE49-F238E27FC236}">
                    <a16:creationId xmlns:a16="http://schemas.microsoft.com/office/drawing/2014/main" id="{E5FFE1C5-D8F8-AB6E-590B-A95D454AEE18}"/>
                  </a:ext>
                </a:extLst>
              </p:cNvPr>
              <p:cNvSpPr txBox="1">
                <a:spLocks noRot="1" noChangeAspect="1" noMove="1" noResize="1" noEditPoints="1" noAdjustHandles="1" noChangeArrowheads="1" noChangeShapeType="1" noTextEdit="1"/>
              </p:cNvSpPr>
              <p:nvPr/>
            </p:nvSpPr>
            <p:spPr>
              <a:xfrm>
                <a:off x="5620546" y="4124635"/>
                <a:ext cx="950901" cy="307777"/>
              </a:xfrm>
              <a:prstGeom prst="rect">
                <a:avLst/>
              </a:prstGeom>
              <a:blipFill>
                <a:blip r:embed="rId4"/>
                <a:stretch>
                  <a:fillRect l="-5769" t="-2000" r="-6410" b="-26000"/>
                </a:stretch>
              </a:blipFill>
            </p:spPr>
            <p:txBody>
              <a:bodyPr/>
              <a:lstStyle/>
              <a:p>
                <a:r>
                  <a:rPr lang="en-IN">
                    <a:noFill/>
                  </a:rPr>
                  <a:t> </a:t>
                </a:r>
              </a:p>
            </p:txBody>
          </p:sp>
        </mc:Fallback>
      </mc:AlternateContent>
    </p:spTree>
    <p:extLst>
      <p:ext uri="{BB962C8B-B14F-4D97-AF65-F5344CB8AC3E}">
        <p14:creationId xmlns:p14="http://schemas.microsoft.com/office/powerpoint/2010/main" val="1285891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8CF7-276D-04FD-08AD-DF8017837F29}"/>
              </a:ext>
            </a:extLst>
          </p:cNvPr>
          <p:cNvSpPr>
            <a:spLocks noGrp="1"/>
          </p:cNvSpPr>
          <p:nvPr>
            <p:ph type="title"/>
          </p:nvPr>
        </p:nvSpPr>
        <p:spPr>
          <a:xfrm>
            <a:off x="294968" y="186813"/>
            <a:ext cx="11602064" cy="875069"/>
          </a:xfrm>
        </p:spPr>
        <p:txBody>
          <a:bodyPr>
            <a:normAutofit/>
          </a:bodyPr>
          <a:lstStyle/>
          <a:p>
            <a:pPr algn="ctr"/>
            <a:r>
              <a:rPr lang="en-IN" sz="4200" dirty="0">
                <a:latin typeface="Times New Roman" panose="02020603050405020304" pitchFamily="18" charset="0"/>
                <a:cs typeface="Times New Roman" panose="02020603050405020304" pitchFamily="18" charset="0"/>
              </a:rPr>
              <a:t>PINN Architecture</a:t>
            </a:r>
          </a:p>
        </p:txBody>
      </p:sp>
      <p:sp>
        <p:nvSpPr>
          <p:cNvPr id="3" name="Content Placeholder 2">
            <a:extLst>
              <a:ext uri="{FF2B5EF4-FFF2-40B4-BE49-F238E27FC236}">
                <a16:creationId xmlns:a16="http://schemas.microsoft.com/office/drawing/2014/main" id="{F3613C9D-09E4-C6C0-F8EA-2C2FD2278CF7}"/>
              </a:ext>
            </a:extLst>
          </p:cNvPr>
          <p:cNvSpPr>
            <a:spLocks noGrp="1"/>
          </p:cNvSpPr>
          <p:nvPr>
            <p:ph idx="1"/>
          </p:nvPr>
        </p:nvSpPr>
        <p:spPr>
          <a:xfrm>
            <a:off x="294968" y="1061882"/>
            <a:ext cx="11602064" cy="2087971"/>
          </a:xfrm>
        </p:spPr>
        <p:txBody>
          <a:bodyPr>
            <a:norm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The implemented approach is inspired by the work on </a:t>
            </a:r>
            <a:r>
              <a:rPr lang="en-US" sz="2000" dirty="0">
                <a:latin typeface="Calibri" panose="020F0502020204030204" pitchFamily="34" charset="0"/>
                <a:ea typeface="Calibri" panose="020F0502020204030204" pitchFamily="34" charset="0"/>
                <a:cs typeface="Calibri" panose="020F0502020204030204" pitchFamily="34" charset="0"/>
              </a:rPr>
              <a:t>parameter-informed PINNs (P</a:t>
            </a:r>
            <a:r>
              <a:rPr lang="en-US" sz="2000" baseline="30000" dirty="0">
                <a:latin typeface="Calibri" panose="020F0502020204030204" pitchFamily="34" charset="0"/>
                <a:ea typeface="Calibri" panose="020F0502020204030204" pitchFamily="34" charset="0"/>
                <a:cs typeface="Calibri" panose="020F0502020204030204" pitchFamily="34" charset="0"/>
              </a:rPr>
              <a:t>2</a:t>
            </a:r>
            <a:r>
              <a:rPr lang="en-US" sz="2000" dirty="0">
                <a:latin typeface="Calibri" panose="020F0502020204030204" pitchFamily="34" charset="0"/>
                <a:ea typeface="Calibri" panose="020F0502020204030204" pitchFamily="34" charset="0"/>
                <a:cs typeface="Calibri" panose="020F0502020204030204" pitchFamily="34" charset="0"/>
              </a:rPr>
              <a:t>INNs).</a:t>
            </a:r>
          </a:p>
          <a:p>
            <a:r>
              <a:rPr lang="en-US" sz="2000" dirty="0">
                <a:latin typeface="Calibri" panose="020F0502020204030204" pitchFamily="34" charset="0"/>
                <a:ea typeface="Calibri" panose="020F0502020204030204" pitchFamily="34" charset="0"/>
                <a:cs typeface="Calibri" panose="020F0502020204030204" pitchFamily="34" charset="0"/>
              </a:rPr>
              <a:t>The core of our model is a modular design that separates the processing of physical parameters from the spatio-temporal coordinates. Our architecture is composed of three main components: a Parameter Embedding Network, a Coordinate Embedding Network, and a central Manifold Network.</a:t>
            </a:r>
          </a:p>
          <a:p>
            <a:r>
              <a:rPr lang="en-IN" sz="2000" dirty="0">
                <a:latin typeface="Calibri" panose="020F0502020204030204" pitchFamily="34" charset="0"/>
                <a:ea typeface="Calibri" panose="020F0502020204030204" pitchFamily="34" charset="0"/>
                <a:cs typeface="Calibri" panose="020F0502020204030204" pitchFamily="34" charset="0"/>
              </a:rPr>
              <a:t>Our model takes the initial perturbation strength as a learnable parameter. This parameter controls the non linearity of the solutions and possible shock development.</a:t>
            </a:r>
          </a:p>
        </p:txBody>
      </p:sp>
      <p:pic>
        <p:nvPicPr>
          <p:cNvPr id="9" name="Picture 8" descr="A diagram of a computer&#10;&#10;AI-generated content may be incorrect.">
            <a:extLst>
              <a:ext uri="{FF2B5EF4-FFF2-40B4-BE49-F238E27FC236}">
                <a16:creationId xmlns:a16="http://schemas.microsoft.com/office/drawing/2014/main" id="{69686B9D-93BE-1A07-4E98-26C879743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8518" y="3287506"/>
            <a:ext cx="6254964" cy="3493627"/>
          </a:xfrm>
          <a:prstGeom prst="rect">
            <a:avLst/>
          </a:prstGeom>
        </p:spPr>
      </p:pic>
      <p:sp>
        <p:nvSpPr>
          <p:cNvPr id="10" name="Rectangle 9">
            <a:extLst>
              <a:ext uri="{FF2B5EF4-FFF2-40B4-BE49-F238E27FC236}">
                <a16:creationId xmlns:a16="http://schemas.microsoft.com/office/drawing/2014/main" id="{6A8F7ACC-EE5C-CE3F-5AB4-DEA66D754062}"/>
              </a:ext>
            </a:extLst>
          </p:cNvPr>
          <p:cNvSpPr/>
          <p:nvPr/>
        </p:nvSpPr>
        <p:spPr>
          <a:xfrm>
            <a:off x="2968518" y="4541312"/>
            <a:ext cx="1790295" cy="72410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sz="14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F710BAF-C92B-4632-0B17-5B3C463D99B6}"/>
                  </a:ext>
                </a:extLst>
              </p:cNvPr>
              <p:cNvSpPr txBox="1"/>
              <p:nvPr/>
            </p:nvSpPr>
            <p:spPr>
              <a:xfrm>
                <a:off x="2968518" y="4541313"/>
                <a:ext cx="1790295" cy="7241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IN" sz="600" i="1">
                              <a:latin typeface="Cambria Math" panose="02040503050406030204" pitchFamily="18" charset="0"/>
                            </a:rPr>
                          </m:ctrlPr>
                        </m:fPr>
                        <m:num>
                          <m:r>
                            <a:rPr lang="en-IN" sz="600" i="1">
                              <a:latin typeface="Cambria Math" panose="02040503050406030204" pitchFamily="18" charset="0"/>
                            </a:rPr>
                            <m:t>𝜕𝜌</m:t>
                          </m:r>
                        </m:num>
                        <m:den>
                          <m:r>
                            <a:rPr lang="en-IN" sz="600" i="1">
                              <a:latin typeface="Cambria Math" panose="02040503050406030204" pitchFamily="18" charset="0"/>
                            </a:rPr>
                            <m:t>𝜕</m:t>
                          </m:r>
                          <m:r>
                            <a:rPr lang="en-IN" sz="600" i="1">
                              <a:latin typeface="Cambria Math" panose="02040503050406030204" pitchFamily="18" charset="0"/>
                            </a:rPr>
                            <m:t>𝑡</m:t>
                          </m:r>
                        </m:den>
                      </m:f>
                      <m:r>
                        <a:rPr lang="en-IN" sz="600" i="1">
                          <a:latin typeface="Cambria Math" panose="02040503050406030204" pitchFamily="18" charset="0"/>
                        </a:rPr>
                        <m:t>+</m:t>
                      </m:r>
                      <m:f>
                        <m:fPr>
                          <m:ctrlPr>
                            <a:rPr lang="en-IN" sz="600" i="1">
                              <a:latin typeface="Cambria Math" panose="02040503050406030204" pitchFamily="18" charset="0"/>
                            </a:rPr>
                          </m:ctrlPr>
                        </m:fPr>
                        <m:num>
                          <m:r>
                            <a:rPr lang="en-IN" sz="600" i="1">
                              <a:latin typeface="Cambria Math" panose="02040503050406030204" pitchFamily="18" charset="0"/>
                            </a:rPr>
                            <m:t>𝜕</m:t>
                          </m:r>
                        </m:num>
                        <m:den>
                          <m:r>
                            <a:rPr lang="en-IN" sz="600" i="1">
                              <a:latin typeface="Cambria Math" panose="02040503050406030204" pitchFamily="18" charset="0"/>
                            </a:rPr>
                            <m:t>𝜕</m:t>
                          </m:r>
                          <m:r>
                            <a:rPr lang="en-IN" sz="600" i="1">
                              <a:latin typeface="Cambria Math" panose="02040503050406030204" pitchFamily="18" charset="0"/>
                            </a:rPr>
                            <m:t>𝑥</m:t>
                          </m:r>
                        </m:den>
                      </m:f>
                      <m:d>
                        <m:dPr>
                          <m:ctrlPr>
                            <a:rPr lang="en-IN" sz="600" i="1">
                              <a:latin typeface="Cambria Math" panose="02040503050406030204" pitchFamily="18" charset="0"/>
                            </a:rPr>
                          </m:ctrlPr>
                        </m:dPr>
                        <m:e>
                          <m:r>
                            <a:rPr lang="en-IN" sz="600" i="1">
                              <a:latin typeface="Cambria Math" panose="02040503050406030204" pitchFamily="18" charset="0"/>
                            </a:rPr>
                            <m:t>𝜌</m:t>
                          </m:r>
                          <m:r>
                            <a:rPr lang="en-IN" sz="600" i="1">
                              <a:latin typeface="Cambria Math" panose="02040503050406030204" pitchFamily="18" charset="0"/>
                            </a:rPr>
                            <m:t>𝑣</m:t>
                          </m:r>
                        </m:e>
                      </m:d>
                      <m:r>
                        <m:rPr>
                          <m:aln/>
                        </m:rPr>
                        <a:rPr lang="en-IN" sz="600" i="1">
                          <a:latin typeface="Cambria Math" panose="02040503050406030204" pitchFamily="18" charset="0"/>
                        </a:rPr>
                        <m:t>=</m:t>
                      </m:r>
                      <m:r>
                        <a:rPr lang="en-IN" sz="600" i="1">
                          <a:latin typeface="Cambria Math" panose="02040503050406030204" pitchFamily="18" charset="0"/>
                        </a:rPr>
                        <m:t>0</m:t>
                      </m:r>
                    </m:oMath>
                  </m:oMathPara>
                </a14:m>
                <a:endParaRPr lang="en-IN" sz="600" dirty="0"/>
              </a:p>
              <a:p>
                <a:endParaRPr lang="en-IN" sz="600" dirty="0"/>
              </a:p>
              <a:p>
                <a:pPr/>
                <a14:m>
                  <m:oMathPara xmlns:m="http://schemas.openxmlformats.org/officeDocument/2006/math">
                    <m:oMathParaPr>
                      <m:jc m:val="centerGroup"/>
                    </m:oMathParaPr>
                    <m:oMath xmlns:m="http://schemas.openxmlformats.org/officeDocument/2006/math">
                      <m:f>
                        <m:fPr>
                          <m:ctrlPr>
                            <a:rPr lang="en-IN" sz="600" b="0" i="1" smtClean="0">
                              <a:latin typeface="Cambria Math" panose="02040503050406030204" pitchFamily="18" charset="0"/>
                            </a:rPr>
                          </m:ctrlPr>
                        </m:fPr>
                        <m:num>
                          <m:r>
                            <a:rPr lang="en-IN" sz="600" b="0" i="1" smtClean="0">
                              <a:latin typeface="Cambria Math" panose="02040503050406030204" pitchFamily="18" charset="0"/>
                            </a:rPr>
                            <m:t>𝜕</m:t>
                          </m:r>
                          <m:d>
                            <m:dPr>
                              <m:ctrlPr>
                                <a:rPr lang="en-IN" sz="600" b="0" i="1" smtClean="0">
                                  <a:latin typeface="Cambria Math" panose="02040503050406030204" pitchFamily="18" charset="0"/>
                                </a:rPr>
                              </m:ctrlPr>
                            </m:dPr>
                            <m:e>
                              <m:r>
                                <a:rPr lang="en-IN" sz="600" b="0" i="1" smtClean="0">
                                  <a:latin typeface="Cambria Math" panose="02040503050406030204" pitchFamily="18" charset="0"/>
                                </a:rPr>
                                <m:t>𝜌</m:t>
                              </m:r>
                              <m:r>
                                <a:rPr lang="en-IN" sz="600" b="0" i="1" smtClean="0">
                                  <a:latin typeface="Cambria Math" panose="02040503050406030204" pitchFamily="18" charset="0"/>
                                </a:rPr>
                                <m:t>𝑣</m:t>
                              </m:r>
                            </m:e>
                          </m:d>
                        </m:num>
                        <m:den>
                          <m:r>
                            <a:rPr lang="en-IN" sz="600" b="0" i="1" smtClean="0">
                              <a:latin typeface="Cambria Math" panose="02040503050406030204" pitchFamily="18" charset="0"/>
                            </a:rPr>
                            <m:t>𝜕</m:t>
                          </m:r>
                          <m:r>
                            <a:rPr lang="en-IN" sz="600" b="0" i="1" smtClean="0">
                              <a:latin typeface="Cambria Math" panose="02040503050406030204" pitchFamily="18" charset="0"/>
                            </a:rPr>
                            <m:t>𝑡</m:t>
                          </m:r>
                        </m:den>
                      </m:f>
                      <m:r>
                        <a:rPr lang="en-IN" sz="600" b="0" i="1" smtClean="0">
                          <a:latin typeface="Cambria Math" panose="02040503050406030204" pitchFamily="18" charset="0"/>
                        </a:rPr>
                        <m:t>+</m:t>
                      </m:r>
                      <m:f>
                        <m:fPr>
                          <m:ctrlPr>
                            <a:rPr lang="en-IN" sz="600" b="0" i="1" smtClean="0">
                              <a:latin typeface="Cambria Math" panose="02040503050406030204" pitchFamily="18" charset="0"/>
                            </a:rPr>
                          </m:ctrlPr>
                        </m:fPr>
                        <m:num>
                          <m:r>
                            <a:rPr lang="en-IN" sz="600" b="0" i="1" smtClean="0">
                              <a:latin typeface="Cambria Math" panose="02040503050406030204" pitchFamily="18" charset="0"/>
                            </a:rPr>
                            <m:t>𝜕</m:t>
                          </m:r>
                        </m:num>
                        <m:den>
                          <m:r>
                            <a:rPr lang="en-IN" sz="600" b="0" i="1" smtClean="0">
                              <a:latin typeface="Cambria Math" panose="02040503050406030204" pitchFamily="18" charset="0"/>
                            </a:rPr>
                            <m:t>𝜕</m:t>
                          </m:r>
                          <m:r>
                            <a:rPr lang="en-IN" sz="600" b="0" i="1" smtClean="0">
                              <a:latin typeface="Cambria Math" panose="02040503050406030204" pitchFamily="18" charset="0"/>
                            </a:rPr>
                            <m:t>𝑥</m:t>
                          </m:r>
                        </m:den>
                      </m:f>
                      <m:d>
                        <m:dPr>
                          <m:ctrlPr>
                            <a:rPr lang="en-IN" sz="600" b="0" i="1" smtClean="0">
                              <a:latin typeface="Cambria Math" panose="02040503050406030204" pitchFamily="18" charset="0"/>
                            </a:rPr>
                          </m:ctrlPr>
                        </m:dPr>
                        <m:e>
                          <m:r>
                            <a:rPr lang="en-IN" sz="600" b="0" i="1" smtClean="0">
                              <a:latin typeface="Cambria Math" panose="02040503050406030204" pitchFamily="18" charset="0"/>
                            </a:rPr>
                            <m:t>𝜌</m:t>
                          </m:r>
                          <m:sSup>
                            <m:sSupPr>
                              <m:ctrlPr>
                                <a:rPr lang="en-IN" sz="600" b="0" i="1" smtClean="0">
                                  <a:latin typeface="Cambria Math" panose="02040503050406030204" pitchFamily="18" charset="0"/>
                                </a:rPr>
                              </m:ctrlPr>
                            </m:sSupPr>
                            <m:e>
                              <m:r>
                                <a:rPr lang="en-IN" sz="600" b="0" i="1" smtClean="0">
                                  <a:latin typeface="Cambria Math" panose="02040503050406030204" pitchFamily="18" charset="0"/>
                                </a:rPr>
                                <m:t>𝑣</m:t>
                              </m:r>
                            </m:e>
                            <m:sup>
                              <m:r>
                                <a:rPr lang="en-IN" sz="600" b="0" i="1" smtClean="0">
                                  <a:latin typeface="Cambria Math" panose="02040503050406030204" pitchFamily="18" charset="0"/>
                                </a:rPr>
                                <m:t>2</m:t>
                              </m:r>
                            </m:sup>
                          </m:sSup>
                          <m:r>
                            <a:rPr lang="en-IN" sz="600" b="0" i="1" smtClean="0">
                              <a:latin typeface="Cambria Math" panose="02040503050406030204" pitchFamily="18" charset="0"/>
                            </a:rPr>
                            <m:t>+</m:t>
                          </m:r>
                          <m:r>
                            <a:rPr lang="en-IN" sz="600" b="0" i="1" smtClean="0">
                              <a:latin typeface="Cambria Math" panose="02040503050406030204" pitchFamily="18" charset="0"/>
                            </a:rPr>
                            <m:t>𝑃</m:t>
                          </m:r>
                        </m:e>
                      </m:d>
                      <m:r>
                        <a:rPr lang="en-IN" sz="600" b="0" i="1" smtClean="0">
                          <a:latin typeface="Cambria Math" panose="02040503050406030204" pitchFamily="18" charset="0"/>
                        </a:rPr>
                        <m:t>=0</m:t>
                      </m:r>
                    </m:oMath>
                  </m:oMathPara>
                </a14:m>
                <a:endParaRPr lang="en-IN" sz="600" b="0" dirty="0"/>
              </a:p>
              <a:p>
                <a:endParaRPr lang="en-IN" sz="600" dirty="0"/>
              </a:p>
              <a:p>
                <a:pPr/>
                <a14:m>
                  <m:oMathPara xmlns:m="http://schemas.openxmlformats.org/officeDocument/2006/math">
                    <m:oMathParaPr>
                      <m:jc m:val="centerGroup"/>
                    </m:oMathParaPr>
                    <m:oMath xmlns:m="http://schemas.openxmlformats.org/officeDocument/2006/math">
                      <m:r>
                        <a:rPr lang="en-IN" sz="600" b="0" i="1" smtClean="0">
                          <a:latin typeface="Cambria Math" panose="02040503050406030204" pitchFamily="18" charset="0"/>
                        </a:rPr>
                        <m:t>𝑃</m:t>
                      </m:r>
                      <m:r>
                        <a:rPr lang="en-IN" sz="600" b="0" i="1" smtClean="0">
                          <a:latin typeface="Cambria Math" panose="02040503050406030204" pitchFamily="18" charset="0"/>
                        </a:rPr>
                        <m:t>=</m:t>
                      </m:r>
                      <m:sSubSup>
                        <m:sSubSupPr>
                          <m:ctrlPr>
                            <a:rPr lang="en-IN" sz="600" b="0" i="1" smtClean="0">
                              <a:latin typeface="Cambria Math" panose="02040503050406030204" pitchFamily="18" charset="0"/>
                            </a:rPr>
                          </m:ctrlPr>
                        </m:sSubSupPr>
                        <m:e>
                          <m:r>
                            <a:rPr lang="en-IN" sz="600" b="0" i="1" smtClean="0">
                              <a:latin typeface="Cambria Math" panose="02040503050406030204" pitchFamily="18" charset="0"/>
                            </a:rPr>
                            <m:t>𝑐</m:t>
                          </m:r>
                        </m:e>
                        <m:sub>
                          <m:r>
                            <a:rPr lang="en-IN" sz="600" b="0" i="1" smtClean="0">
                              <a:latin typeface="Cambria Math" panose="02040503050406030204" pitchFamily="18" charset="0"/>
                            </a:rPr>
                            <m:t>𝑠</m:t>
                          </m:r>
                        </m:sub>
                        <m:sup>
                          <m:r>
                            <a:rPr lang="en-IN" sz="600" b="0" i="1" smtClean="0">
                              <a:latin typeface="Cambria Math" panose="02040503050406030204" pitchFamily="18" charset="0"/>
                            </a:rPr>
                            <m:t>2</m:t>
                          </m:r>
                        </m:sup>
                      </m:sSubSup>
                      <m:r>
                        <a:rPr lang="en-IN" sz="600" b="0" i="1" smtClean="0">
                          <a:latin typeface="Cambria Math" panose="02040503050406030204" pitchFamily="18" charset="0"/>
                        </a:rPr>
                        <m:t>𝜌</m:t>
                      </m:r>
                    </m:oMath>
                  </m:oMathPara>
                </a14:m>
                <a:endParaRPr lang="en-IN" sz="600" dirty="0"/>
              </a:p>
            </p:txBody>
          </p:sp>
        </mc:Choice>
        <mc:Fallback xmlns="">
          <p:sp>
            <p:nvSpPr>
              <p:cNvPr id="11" name="TextBox 10">
                <a:extLst>
                  <a:ext uri="{FF2B5EF4-FFF2-40B4-BE49-F238E27FC236}">
                    <a16:creationId xmlns:a16="http://schemas.microsoft.com/office/drawing/2014/main" id="{CF710BAF-C92B-4632-0B17-5B3C463D99B6}"/>
                  </a:ext>
                </a:extLst>
              </p:cNvPr>
              <p:cNvSpPr txBox="1">
                <a:spLocks noRot="1" noChangeAspect="1" noMove="1" noResize="1" noEditPoints="1" noAdjustHandles="1" noChangeArrowheads="1" noChangeShapeType="1" noTextEdit="1"/>
              </p:cNvSpPr>
              <p:nvPr/>
            </p:nvSpPr>
            <p:spPr>
              <a:xfrm>
                <a:off x="2968518" y="4541313"/>
                <a:ext cx="1790295" cy="724109"/>
              </a:xfrm>
              <a:prstGeom prst="rect">
                <a:avLst/>
              </a:prstGeom>
              <a:blipFill>
                <a:blip r:embed="rId3"/>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9941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F33B3-B884-1642-FA54-B070B4C46970}"/>
              </a:ext>
            </a:extLst>
          </p:cNvPr>
          <p:cNvSpPr>
            <a:spLocks noGrp="1"/>
          </p:cNvSpPr>
          <p:nvPr>
            <p:ph type="title"/>
          </p:nvPr>
        </p:nvSpPr>
        <p:spPr>
          <a:xfrm>
            <a:off x="334297" y="129150"/>
            <a:ext cx="11523405" cy="702431"/>
          </a:xfrm>
        </p:spPr>
        <p:txBody>
          <a:bodyPr>
            <a:normAutofit/>
          </a:bodyPr>
          <a:lstStyle/>
          <a:p>
            <a:pPr algn="ctr"/>
            <a:r>
              <a:rPr lang="en-IN" sz="4200" dirty="0">
                <a:latin typeface="Times New Roman" panose="02020603050405020304" pitchFamily="18" charset="0"/>
                <a:cs typeface="Times New Roman" panose="02020603050405020304" pitchFamily="18" charset="0"/>
              </a:rPr>
              <a:t>Model Implementation</a:t>
            </a:r>
          </a:p>
        </p:txBody>
      </p:sp>
      <p:sp>
        <p:nvSpPr>
          <p:cNvPr id="3" name="Content Placeholder 2">
            <a:extLst>
              <a:ext uri="{FF2B5EF4-FFF2-40B4-BE49-F238E27FC236}">
                <a16:creationId xmlns:a16="http://schemas.microsoft.com/office/drawing/2014/main" id="{7B47E190-2B7D-CFD9-8B34-E2BB4D341E15}"/>
              </a:ext>
            </a:extLst>
          </p:cNvPr>
          <p:cNvSpPr>
            <a:spLocks noGrp="1"/>
          </p:cNvSpPr>
          <p:nvPr>
            <p:ph idx="1"/>
          </p:nvPr>
        </p:nvSpPr>
        <p:spPr>
          <a:xfrm>
            <a:off x="334297" y="1032386"/>
            <a:ext cx="6597445" cy="3706762"/>
          </a:xfrm>
        </p:spPr>
        <p:txBody>
          <a:bodyPr>
            <a:normAutofit/>
          </a:bodyPr>
          <a:lstStyle/>
          <a:p>
            <a:r>
              <a:rPr lang="en-IN" sz="1800" dirty="0">
                <a:latin typeface="Calibri" panose="020F0502020204030204" pitchFamily="34" charset="0"/>
                <a:ea typeface="Calibri" panose="020F0502020204030204" pitchFamily="34" charset="0"/>
                <a:cs typeface="Calibri" panose="020F0502020204030204" pitchFamily="34" charset="0"/>
              </a:rPr>
              <a:t>The </a:t>
            </a:r>
            <a:r>
              <a:rPr lang="en-IN" sz="1800" dirty="0" err="1">
                <a:latin typeface="Calibri" panose="020F0502020204030204" pitchFamily="34" charset="0"/>
                <a:ea typeface="Calibri" panose="020F0502020204030204" pitchFamily="34" charset="0"/>
                <a:cs typeface="Calibri" panose="020F0502020204030204" pitchFamily="34" charset="0"/>
              </a:rPr>
              <a:t>ParameterEmbedding</a:t>
            </a:r>
            <a:r>
              <a:rPr lang="en-IN" sz="1800" dirty="0">
                <a:latin typeface="Calibri" panose="020F0502020204030204" pitchFamily="34" charset="0"/>
                <a:ea typeface="Calibri" panose="020F0502020204030204" pitchFamily="34" charset="0"/>
                <a:cs typeface="Calibri" panose="020F0502020204030204" pitchFamily="34" charset="0"/>
              </a:rPr>
              <a:t> network takes the learnable parameter (referred to as alpha in the code) and produces a hidden representation, which is fed into the main PINN.</a:t>
            </a:r>
          </a:p>
          <a:p>
            <a:r>
              <a:rPr lang="en-IN" sz="1800" dirty="0">
                <a:latin typeface="Calibri" panose="020F0502020204030204" pitchFamily="34" charset="0"/>
                <a:ea typeface="Calibri" panose="020F0502020204030204" pitchFamily="34" charset="0"/>
                <a:cs typeface="Calibri" panose="020F0502020204030204" pitchFamily="34" charset="0"/>
              </a:rPr>
              <a:t>The </a:t>
            </a:r>
            <a:r>
              <a:rPr lang="en-IN" sz="1800" dirty="0" err="1">
                <a:latin typeface="Calibri" panose="020F0502020204030204" pitchFamily="34" charset="0"/>
                <a:ea typeface="Calibri" panose="020F0502020204030204" pitchFamily="34" charset="0"/>
                <a:cs typeface="Calibri" panose="020F0502020204030204" pitchFamily="34" charset="0"/>
              </a:rPr>
              <a:t>InputEmbedding</a:t>
            </a:r>
            <a:r>
              <a:rPr lang="en-IN" sz="1800" dirty="0">
                <a:latin typeface="Calibri" panose="020F0502020204030204" pitchFamily="34" charset="0"/>
                <a:ea typeface="Calibri" panose="020F0502020204030204" pitchFamily="34" charset="0"/>
                <a:cs typeface="Calibri" panose="020F0502020204030204" pitchFamily="34" charset="0"/>
              </a:rPr>
              <a:t> network takes the spatio-temporal coordinates and produces a hidden representation, similar to the parameter network.</a:t>
            </a:r>
          </a:p>
          <a:p>
            <a:r>
              <a:rPr lang="en-IN" sz="1800" dirty="0">
                <a:latin typeface="Calibri" panose="020F0502020204030204" pitchFamily="34" charset="0"/>
                <a:ea typeface="Calibri" panose="020F0502020204030204" pitchFamily="34" charset="0"/>
                <a:cs typeface="Calibri" panose="020F0502020204030204" pitchFamily="34" charset="0"/>
              </a:rPr>
              <a:t>These representations are then concatenated and passed to the main PINN network, which learns the relation between the coordinates, the parameters and the solution.</a:t>
            </a:r>
          </a:p>
          <a:p>
            <a:r>
              <a:rPr lang="en-IN" sz="1800" dirty="0">
                <a:latin typeface="Calibri" panose="020F0502020204030204" pitchFamily="34" charset="0"/>
                <a:ea typeface="Calibri" panose="020F0502020204030204" pitchFamily="34" charset="0"/>
                <a:cs typeface="Calibri" panose="020F0502020204030204" pitchFamily="34" charset="0"/>
              </a:rPr>
              <a:t>Two major features of our system are extensive use of sinusoidal activation functions for better learning of complex high frequency solutions, and a residual connection in the main PINN network for training stability.</a:t>
            </a:r>
          </a:p>
        </p:txBody>
      </p:sp>
      <p:pic>
        <p:nvPicPr>
          <p:cNvPr id="13" name="Picture 12">
            <a:extLst>
              <a:ext uri="{FF2B5EF4-FFF2-40B4-BE49-F238E27FC236}">
                <a16:creationId xmlns:a16="http://schemas.microsoft.com/office/drawing/2014/main" id="{15AA5868-29A8-A66F-4730-71A9DD466187}"/>
              </a:ext>
            </a:extLst>
          </p:cNvPr>
          <p:cNvPicPr>
            <a:picLocks noChangeAspect="1"/>
          </p:cNvPicPr>
          <p:nvPr/>
        </p:nvPicPr>
        <p:blipFill>
          <a:blip r:embed="rId2"/>
          <a:stretch>
            <a:fillRect/>
          </a:stretch>
        </p:blipFill>
        <p:spPr>
          <a:xfrm>
            <a:off x="855579" y="4861295"/>
            <a:ext cx="5554880" cy="1928638"/>
          </a:xfrm>
          <a:prstGeom prst="rect">
            <a:avLst/>
          </a:prstGeom>
        </p:spPr>
      </p:pic>
      <p:pic>
        <p:nvPicPr>
          <p:cNvPr id="15" name="Picture 14">
            <a:extLst>
              <a:ext uri="{FF2B5EF4-FFF2-40B4-BE49-F238E27FC236}">
                <a16:creationId xmlns:a16="http://schemas.microsoft.com/office/drawing/2014/main" id="{5754E3D4-E543-37AE-35C2-FE4215340DB1}"/>
              </a:ext>
            </a:extLst>
          </p:cNvPr>
          <p:cNvPicPr>
            <a:picLocks noChangeAspect="1"/>
          </p:cNvPicPr>
          <p:nvPr/>
        </p:nvPicPr>
        <p:blipFill>
          <a:blip r:embed="rId3"/>
          <a:stretch>
            <a:fillRect/>
          </a:stretch>
        </p:blipFill>
        <p:spPr>
          <a:xfrm>
            <a:off x="7406958" y="953728"/>
            <a:ext cx="4095490" cy="2283591"/>
          </a:xfrm>
          <a:prstGeom prst="rect">
            <a:avLst/>
          </a:prstGeom>
        </p:spPr>
      </p:pic>
      <p:pic>
        <p:nvPicPr>
          <p:cNvPr id="17" name="Picture 16">
            <a:extLst>
              <a:ext uri="{FF2B5EF4-FFF2-40B4-BE49-F238E27FC236}">
                <a16:creationId xmlns:a16="http://schemas.microsoft.com/office/drawing/2014/main" id="{412A9397-94A3-613B-F7DF-DFA3B0F2D0D6}"/>
              </a:ext>
            </a:extLst>
          </p:cNvPr>
          <p:cNvPicPr>
            <a:picLocks noChangeAspect="1"/>
          </p:cNvPicPr>
          <p:nvPr/>
        </p:nvPicPr>
        <p:blipFill>
          <a:blip r:embed="rId4"/>
          <a:stretch>
            <a:fillRect/>
          </a:stretch>
        </p:blipFill>
        <p:spPr>
          <a:xfrm>
            <a:off x="7051704" y="3389275"/>
            <a:ext cx="4805998" cy="3406331"/>
          </a:xfrm>
          <a:prstGeom prst="rect">
            <a:avLst/>
          </a:prstGeom>
        </p:spPr>
      </p:pic>
    </p:spTree>
    <p:extLst>
      <p:ext uri="{BB962C8B-B14F-4D97-AF65-F5344CB8AC3E}">
        <p14:creationId xmlns:p14="http://schemas.microsoft.com/office/powerpoint/2010/main" val="1634243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6EFAD-E8A8-E8CB-D103-8DFC270EB58E}"/>
              </a:ext>
            </a:extLst>
          </p:cNvPr>
          <p:cNvSpPr>
            <a:spLocks noGrp="1"/>
          </p:cNvSpPr>
          <p:nvPr>
            <p:ph type="title"/>
          </p:nvPr>
        </p:nvSpPr>
        <p:spPr>
          <a:xfrm>
            <a:off x="216310" y="214671"/>
            <a:ext cx="11759380" cy="755752"/>
          </a:xfrm>
        </p:spPr>
        <p:txBody>
          <a:bodyPr>
            <a:normAutofit/>
          </a:bodyPr>
          <a:lstStyle/>
          <a:p>
            <a:pPr algn="ctr"/>
            <a:r>
              <a:rPr lang="en-IN" sz="4200" dirty="0">
                <a:latin typeface="Times New Roman" panose="02020603050405020304" pitchFamily="18" charset="0"/>
                <a:cs typeface="Times New Roman" panose="02020603050405020304" pitchFamily="18" charset="0"/>
              </a:rPr>
              <a:t>Modified loss function</a:t>
            </a:r>
          </a:p>
        </p:txBody>
      </p:sp>
      <p:sp>
        <p:nvSpPr>
          <p:cNvPr id="3" name="Content Placeholder 2">
            <a:extLst>
              <a:ext uri="{FF2B5EF4-FFF2-40B4-BE49-F238E27FC236}">
                <a16:creationId xmlns:a16="http://schemas.microsoft.com/office/drawing/2014/main" id="{5A3742C1-F12D-324F-1AC6-EE20B14ED2BA}"/>
              </a:ext>
            </a:extLst>
          </p:cNvPr>
          <p:cNvSpPr>
            <a:spLocks noGrp="1"/>
          </p:cNvSpPr>
          <p:nvPr>
            <p:ph idx="1"/>
          </p:nvPr>
        </p:nvSpPr>
        <p:spPr>
          <a:xfrm>
            <a:off x="226142" y="970423"/>
            <a:ext cx="11759379" cy="2146403"/>
          </a:xfrm>
        </p:spPr>
        <p:txBody>
          <a:bodyPr>
            <a:norm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The defining feature of PINNs is the addition of PDE residuals in the loss functions. This helps the model to converge to solutions satisfying the PDEs for the whole spatial and temporal domain.</a:t>
            </a:r>
          </a:p>
          <a:p>
            <a:r>
              <a:rPr lang="en-IN" sz="2000" dirty="0">
                <a:latin typeface="Calibri" panose="020F0502020204030204" pitchFamily="34" charset="0"/>
                <a:ea typeface="Calibri" panose="020F0502020204030204" pitchFamily="34" charset="0"/>
                <a:cs typeface="Calibri" panose="020F0502020204030204" pitchFamily="34" charset="0"/>
              </a:rPr>
              <a:t>For a unique solution to the PDEs of our system, Initial and Boundary Conditions (IC and BC) must be defined. We use a sinusoidal initial perturbation for the density and velocity, and periodic boundary conditions.</a:t>
            </a:r>
          </a:p>
          <a:p>
            <a:r>
              <a:rPr lang="en-IN" sz="2000" dirty="0">
                <a:latin typeface="Calibri" panose="020F0502020204030204" pitchFamily="34" charset="0"/>
                <a:ea typeface="Calibri" panose="020F0502020204030204" pitchFamily="34" charset="0"/>
                <a:cs typeface="Calibri" panose="020F0502020204030204" pitchFamily="34" charset="0"/>
              </a:rPr>
              <a:t>Weights are also assigned to IC, BC and PDE losses (optimal values found using trial and error) which lead to the PINN balancing each term appropriately and converge to better solutions.</a:t>
            </a:r>
          </a:p>
        </p:txBody>
      </p:sp>
      <p:pic>
        <p:nvPicPr>
          <p:cNvPr id="5" name="Picture 4">
            <a:extLst>
              <a:ext uri="{FF2B5EF4-FFF2-40B4-BE49-F238E27FC236}">
                <a16:creationId xmlns:a16="http://schemas.microsoft.com/office/drawing/2014/main" id="{FA956A14-9D60-C762-5161-70C8F302C6C6}"/>
              </a:ext>
            </a:extLst>
          </p:cNvPr>
          <p:cNvPicPr>
            <a:picLocks noChangeAspect="1"/>
          </p:cNvPicPr>
          <p:nvPr/>
        </p:nvPicPr>
        <p:blipFill>
          <a:blip r:embed="rId2"/>
          <a:stretch>
            <a:fillRect/>
          </a:stretch>
        </p:blipFill>
        <p:spPr>
          <a:xfrm>
            <a:off x="914402" y="3196121"/>
            <a:ext cx="3773171" cy="3545936"/>
          </a:xfrm>
          <a:prstGeom prst="rect">
            <a:avLst/>
          </a:prstGeom>
        </p:spPr>
      </p:pic>
      <p:pic>
        <p:nvPicPr>
          <p:cNvPr id="7" name="Picture 6">
            <a:extLst>
              <a:ext uri="{FF2B5EF4-FFF2-40B4-BE49-F238E27FC236}">
                <a16:creationId xmlns:a16="http://schemas.microsoft.com/office/drawing/2014/main" id="{6E8CF9CC-235B-CD90-EB37-90A5F1D5278B}"/>
              </a:ext>
            </a:extLst>
          </p:cNvPr>
          <p:cNvPicPr>
            <a:picLocks noChangeAspect="1"/>
          </p:cNvPicPr>
          <p:nvPr/>
        </p:nvPicPr>
        <p:blipFill>
          <a:blip r:embed="rId3"/>
          <a:stretch>
            <a:fillRect/>
          </a:stretch>
        </p:blipFill>
        <p:spPr>
          <a:xfrm>
            <a:off x="5245017" y="3202385"/>
            <a:ext cx="6119270" cy="3539672"/>
          </a:xfrm>
          <a:prstGeom prst="rect">
            <a:avLst/>
          </a:prstGeom>
        </p:spPr>
      </p:pic>
    </p:spTree>
    <p:extLst>
      <p:ext uri="{BB962C8B-B14F-4D97-AF65-F5344CB8AC3E}">
        <p14:creationId xmlns:p14="http://schemas.microsoft.com/office/powerpoint/2010/main" val="3855036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TM03457475[[fn=Frame]]</Template>
  <TotalTime>564</TotalTime>
  <Words>1333</Words>
  <Application>Microsoft Office PowerPoint</Application>
  <PresentationFormat>Widescreen</PresentationFormat>
  <Paragraphs>85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Cambria Math</vt:lpstr>
      <vt:lpstr>Times New Roman</vt:lpstr>
      <vt:lpstr>Office Theme</vt:lpstr>
      <vt:lpstr>Parameter Learning for Differential Equations using Physics Informed Neural Networks</vt:lpstr>
      <vt:lpstr>Deep Learning for Differential Equations</vt:lpstr>
      <vt:lpstr>Physics Informed Neural Networks</vt:lpstr>
      <vt:lpstr>Why PINNs?</vt:lpstr>
      <vt:lpstr>Need for parameter learning</vt:lpstr>
      <vt:lpstr>The system</vt:lpstr>
      <vt:lpstr>PINN Architecture</vt:lpstr>
      <vt:lpstr>Model Implementation</vt:lpstr>
      <vt:lpstr>Modified loss function</vt:lpstr>
      <vt:lpstr>Results</vt:lpstr>
      <vt:lpstr>Results (continued)</vt:lpstr>
      <vt:lpstr>Notes and Interpretation of results</vt:lpstr>
      <vt:lpstr>Additional features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Tirthankar De</dc:creator>
  <cp:lastModifiedBy>Tirthankar De</cp:lastModifiedBy>
  <cp:revision>3</cp:revision>
  <dcterms:created xsi:type="dcterms:W3CDTF">2025-10-29T07:38:03Z</dcterms:created>
  <dcterms:modified xsi:type="dcterms:W3CDTF">2025-10-30T15:41:41Z</dcterms:modified>
</cp:coreProperties>
</file>